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7" r:id="rId34"/>
    <p:sldId id="358" r:id="rId35"/>
    <p:sldId id="359" r:id="rId36"/>
    <p:sldId id="360" r:id="rId37"/>
    <p:sldId id="361" r:id="rId38"/>
    <p:sldId id="362" r:id="rId39"/>
    <p:sldId id="363" r:id="rId40"/>
    <p:sldId id="364" r:id="rId41"/>
    <p:sldId id="365" r:id="rId42"/>
    <p:sldId id="366" r:id="rId43"/>
    <p:sldId id="367" r:id="rId44"/>
    <p:sldId id="368" r:id="rId45"/>
    <p:sldId id="369" r:id="rId4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508" autoAdjust="0"/>
  </p:normalViewPr>
  <p:slideViewPr>
    <p:cSldViewPr snapToGrid="0">
      <p:cViewPr varScale="1">
        <p:scale>
          <a:sx n="44" d="100"/>
          <a:sy n="44" d="100"/>
        </p:scale>
        <p:origin x="422" y="24"/>
      </p:cViewPr>
      <p:guideLst/>
    </p:cSldViewPr>
  </p:slideViewPr>
  <p:outlineViewPr>
    <p:cViewPr>
      <p:scale>
        <a:sx n="33" d="100"/>
        <a:sy n="33" d="100"/>
      </p:scale>
      <p:origin x="0" y="-52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90018-3B7B-44BE-A99F-5AE115A5B85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9334556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8755C-BEE2-4087-8E2E-6A8B197C839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018497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DFAC6-E534-4946-B346-7E52703956C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6828499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5D43-EE2A-4043-9F73-6F5AB5B56D26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CB36-5A64-4CD9-BC92-A36C728E0F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7057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5D43-EE2A-4043-9F73-6F5AB5B56D26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CB36-5A64-4CD9-BC92-A36C728E0F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697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5D43-EE2A-4043-9F73-6F5AB5B56D26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CB36-5A64-4CD9-BC92-A36C728E0F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0051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5D43-EE2A-4043-9F73-6F5AB5B56D26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CB36-5A64-4CD9-BC92-A36C728E0F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3075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5D43-EE2A-4043-9F73-6F5AB5B56D26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CB36-5A64-4CD9-BC92-A36C728E0F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51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5D43-EE2A-4043-9F73-6F5AB5B56D26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CB36-5A64-4CD9-BC92-A36C728E0F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1904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5D43-EE2A-4043-9F73-6F5AB5B56D26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CB36-5A64-4CD9-BC92-A36C728E0F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3035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5D43-EE2A-4043-9F73-6F5AB5B56D26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CB36-5A64-4CD9-BC92-A36C728E0F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351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0997F-E54E-4D19-A484-A65EF969A9F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804563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5D43-EE2A-4043-9F73-6F5AB5B56D26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CB36-5A64-4CD9-BC92-A36C728E0F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6004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5D43-EE2A-4043-9F73-6F5AB5B56D26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CB36-5A64-4CD9-BC92-A36C728E0F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5630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5D43-EE2A-4043-9F73-6F5AB5B56D26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CB36-5A64-4CD9-BC92-A36C728E0F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4113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FD824-9621-4C9E-8DBF-5EC4B63AB9D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848255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1B6BE-4AEF-416F-8F9C-9FB28E0E7B1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6859135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DE37E-1AD4-4918-A7F0-7D3E934D330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518216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2807E-E130-441D-BE30-305B12571F9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161469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BD38C-AE53-4272-9F01-60E8FF0C6F6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1121833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10C54-9647-42A8-8D73-6939D9A519B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233667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1E6C-F236-440E-9D58-025F17B1C9D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562499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nl-NL" alt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nl-NL" alt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97A59A69-008A-4B49-B7CE-53AFE0252F4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8562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85D43-EE2A-4043-9F73-6F5AB5B56D26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4CB36-5A64-4CD9-BC92-A36C728E0F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66824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Stoffels</a:t>
            </a:r>
            <a:br>
              <a:rPr lang="nl-NL" dirty="0" smtClean="0"/>
            </a:br>
            <a:r>
              <a:rPr lang="nl-NL" dirty="0" err="1" smtClean="0"/>
              <a:t>Sorbus</a:t>
            </a:r>
            <a:r>
              <a:rPr lang="nl-NL" dirty="0" smtClean="0"/>
              <a:t>- </a:t>
            </a:r>
            <a:r>
              <a:rPr lang="nl-NL" dirty="0" err="1" smtClean="0"/>
              <a:t>Wisteria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Plantlijst 261-280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0552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11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1600200" cy="533400"/>
          </a:xfrm>
          <a:noFill/>
          <a:ln/>
        </p:spPr>
        <p:txBody>
          <a:bodyPr/>
          <a:lstStyle/>
          <a:p>
            <a:r>
              <a:rPr lang="nl-NL" altLang="nl-NL" sz="1200" dirty="0" err="1">
                <a:solidFill>
                  <a:schemeClr val="bg1"/>
                </a:solidFill>
              </a:rPr>
              <a:t>Syringa</a:t>
            </a:r>
            <a:r>
              <a:rPr lang="nl-NL" altLang="nl-NL" sz="1200" dirty="0">
                <a:solidFill>
                  <a:schemeClr val="bg1"/>
                </a:solidFill>
              </a:rPr>
              <a:t> vulgaris bloei, vrucht</a:t>
            </a:r>
          </a:p>
        </p:txBody>
      </p:sp>
      <p:pic>
        <p:nvPicPr>
          <p:cNvPr id="1071106" name="Picture 2" descr="C:\Mijn documenten\planten s t u\syvu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4739" y="304800"/>
            <a:ext cx="4168775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107" name="Picture 3" descr="C:\Mijn documenten\planten s t u\syringa vulgaris Dissected_flower_MC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3200400"/>
            <a:ext cx="4191000" cy="31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71108" name="Group 4"/>
          <p:cNvGrpSpPr>
            <a:grpSpLocks/>
          </p:cNvGrpSpPr>
          <p:nvPr/>
        </p:nvGrpSpPr>
        <p:grpSpPr bwMode="auto">
          <a:xfrm>
            <a:off x="1828800" y="193675"/>
            <a:ext cx="3976688" cy="2833688"/>
            <a:chOff x="192" y="122"/>
            <a:chExt cx="2505" cy="1785"/>
          </a:xfrm>
        </p:grpSpPr>
        <p:pic>
          <p:nvPicPr>
            <p:cNvPr id="1071109" name="Picture 5" descr="C:\Mijn documenten\planten s t u\syvu46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92"/>
              <a:ext cx="1728" cy="1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1110" name="Text Box 6"/>
            <p:cNvSpPr txBox="1">
              <a:spLocks noChangeArrowheads="1"/>
            </p:cNvSpPr>
            <p:nvPr/>
          </p:nvSpPr>
          <p:spPr bwMode="auto">
            <a:xfrm>
              <a:off x="1910" y="122"/>
              <a:ext cx="7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>
                  <a:solidFill>
                    <a:srgbClr val="3333CC"/>
                  </a:solidFill>
                  <a:latin typeface="Times New Roman" panose="02020603050405020304" pitchFamily="18" charset="0"/>
                </a:rPr>
                <a:t>vruchten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167856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Text Box 2"/>
          <p:cNvSpPr txBox="1">
            <a:spLocks noChangeArrowheads="1"/>
          </p:cNvSpPr>
          <p:nvPr/>
        </p:nvSpPr>
        <p:spPr bwMode="auto">
          <a:xfrm>
            <a:off x="8305800" y="762000"/>
            <a:ext cx="2020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i="1">
                <a:solidFill>
                  <a:srgbClr val="008000"/>
                </a:solidFill>
                <a:latin typeface="Times New Roman" panose="02020603050405020304" pitchFamily="18" charset="0"/>
              </a:rPr>
              <a:t>Gewone sering</a:t>
            </a:r>
          </a:p>
        </p:txBody>
      </p:sp>
      <p:sp>
        <p:nvSpPr>
          <p:cNvPr id="1072131" name="Text Box 3"/>
          <p:cNvSpPr txBox="1">
            <a:spLocks noChangeArrowheads="1"/>
          </p:cNvSpPr>
          <p:nvPr/>
        </p:nvSpPr>
        <p:spPr bwMode="auto">
          <a:xfrm>
            <a:off x="2743200" y="6172200"/>
            <a:ext cx="77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latin typeface="Times New Roman" panose="02020603050405020304" pitchFamily="18" charset="0"/>
              </a:rPr>
              <a:t>Acer</a:t>
            </a:r>
          </a:p>
        </p:txBody>
      </p:sp>
      <p:sp>
        <p:nvSpPr>
          <p:cNvPr id="1072132" name="Text Box 4"/>
          <p:cNvSpPr txBox="1">
            <a:spLocks noChangeArrowheads="1"/>
          </p:cNvSpPr>
          <p:nvPr/>
        </p:nvSpPr>
        <p:spPr bwMode="auto">
          <a:xfrm>
            <a:off x="5562600" y="6248400"/>
            <a:ext cx="1131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latin typeface="Times New Roman" panose="02020603050405020304" pitchFamily="18" charset="0"/>
              </a:rPr>
              <a:t>Syringa</a:t>
            </a:r>
          </a:p>
        </p:txBody>
      </p:sp>
      <p:pic>
        <p:nvPicPr>
          <p:cNvPr id="1072133" name="Picture 5" descr="C:\Mijn documenten\planten s t u\syringa knop ac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362201"/>
            <a:ext cx="5562600" cy="384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72134" name="Group 6"/>
          <p:cNvGrpSpPr>
            <a:grpSpLocks/>
          </p:cNvGrpSpPr>
          <p:nvPr/>
        </p:nvGrpSpPr>
        <p:grpSpPr bwMode="auto">
          <a:xfrm>
            <a:off x="2895601" y="2362201"/>
            <a:ext cx="4733925" cy="2193925"/>
            <a:chOff x="864" y="1488"/>
            <a:chExt cx="2982" cy="1382"/>
          </a:xfrm>
        </p:grpSpPr>
        <p:sp>
          <p:nvSpPr>
            <p:cNvPr id="1072135" name="Text Box 7"/>
            <p:cNvSpPr txBox="1">
              <a:spLocks noChangeArrowheads="1"/>
            </p:cNvSpPr>
            <p:nvPr/>
          </p:nvSpPr>
          <p:spPr bwMode="auto">
            <a:xfrm>
              <a:off x="1200" y="1488"/>
              <a:ext cx="1043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000">
                  <a:solidFill>
                    <a:srgbClr val="3333CC"/>
                  </a:solidFill>
                  <a:latin typeface="Times New Roman" panose="02020603050405020304" pitchFamily="18" charset="0"/>
                </a:rPr>
                <a:t>overstaande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000">
                  <a:solidFill>
                    <a:srgbClr val="3333CC"/>
                  </a:solidFill>
                  <a:latin typeface="Times New Roman" panose="02020603050405020304" pitchFamily="18" charset="0"/>
                </a:rPr>
                <a:t>bladmerken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000">
                  <a:solidFill>
                    <a:srgbClr val="3333CC"/>
                  </a:solidFill>
                  <a:latin typeface="Times New Roman" panose="02020603050405020304" pitchFamily="18" charset="0"/>
                </a:rPr>
                <a:t>door een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000">
                  <a:solidFill>
                    <a:srgbClr val="3333CC"/>
                  </a:solidFill>
                  <a:latin typeface="Times New Roman" panose="02020603050405020304" pitchFamily="18" charset="0"/>
                </a:rPr>
                <a:t>lijn verbonden</a:t>
              </a:r>
            </a:p>
          </p:txBody>
        </p:sp>
        <p:sp>
          <p:nvSpPr>
            <p:cNvPr id="1072136" name="AutoShape 8"/>
            <p:cNvSpPr>
              <a:spLocks noChangeArrowheads="1"/>
            </p:cNvSpPr>
            <p:nvPr/>
          </p:nvSpPr>
          <p:spPr bwMode="auto">
            <a:xfrm rot="659418">
              <a:off x="864" y="2347"/>
              <a:ext cx="96" cy="423"/>
            </a:xfrm>
            <a:prstGeom prst="downArrow">
              <a:avLst>
                <a:gd name="adj1" fmla="val 50000"/>
                <a:gd name="adj2" fmla="val 110156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72137" name="AutoShape 9"/>
            <p:cNvSpPr>
              <a:spLocks noChangeArrowheads="1"/>
            </p:cNvSpPr>
            <p:nvPr/>
          </p:nvSpPr>
          <p:spPr bwMode="auto">
            <a:xfrm rot="659418">
              <a:off x="2736" y="2446"/>
              <a:ext cx="96" cy="424"/>
            </a:xfrm>
            <a:prstGeom prst="downArrow">
              <a:avLst>
                <a:gd name="adj1" fmla="val 50000"/>
                <a:gd name="adj2" fmla="val 11041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72138" name="Text Box 10"/>
            <p:cNvSpPr txBox="1">
              <a:spLocks noChangeArrowheads="1"/>
            </p:cNvSpPr>
            <p:nvPr/>
          </p:nvSpPr>
          <p:spPr bwMode="auto">
            <a:xfrm>
              <a:off x="2976" y="1632"/>
              <a:ext cx="87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000">
                  <a:solidFill>
                    <a:srgbClr val="3333CC"/>
                  </a:solidFill>
                  <a:latin typeface="Times New Roman" panose="02020603050405020304" pitchFamily="18" charset="0"/>
                </a:rPr>
                <a:t>bladmerken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000">
                  <a:solidFill>
                    <a:srgbClr val="3333CC"/>
                  </a:solidFill>
                  <a:latin typeface="Times New Roman" panose="02020603050405020304" pitchFamily="18" charset="0"/>
                </a:rPr>
                <a:t>vrij van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000">
                  <a:solidFill>
                    <a:srgbClr val="3333CC"/>
                  </a:solidFill>
                  <a:latin typeface="Times New Roman" panose="02020603050405020304" pitchFamily="18" charset="0"/>
                </a:rPr>
                <a:t>elkaar</a:t>
              </a:r>
            </a:p>
          </p:txBody>
        </p:sp>
      </p:grpSp>
      <p:pic>
        <p:nvPicPr>
          <p:cNvPr id="1072139" name="Picture 11" descr="C:\Mijn documenten\planten s t u\syringa vulgaris knopp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1447800"/>
            <a:ext cx="2814638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2140" name="Rectangle 12"/>
          <p:cNvSpPr>
            <a:spLocks noGrp="1" noChangeArrowheads="1"/>
          </p:cNvSpPr>
          <p:nvPr>
            <p:ph type="title"/>
          </p:nvPr>
        </p:nvSpPr>
        <p:spPr>
          <a:xfrm>
            <a:off x="3886200" y="0"/>
            <a:ext cx="6553200" cy="762000"/>
          </a:xfrm>
          <a:noFill/>
          <a:ln/>
        </p:spPr>
        <p:txBody>
          <a:bodyPr/>
          <a:lstStyle/>
          <a:p>
            <a:pPr algn="r"/>
            <a:r>
              <a:rPr lang="nl-NL" altLang="nl-NL" dirty="0" err="1"/>
              <a:t>Syringa</a:t>
            </a:r>
            <a:r>
              <a:rPr lang="nl-NL" altLang="nl-NL" dirty="0"/>
              <a:t> vulgaris</a:t>
            </a:r>
          </a:p>
        </p:txBody>
      </p:sp>
    </p:spTree>
    <p:extLst>
      <p:ext uri="{BB962C8B-B14F-4D97-AF65-F5344CB8AC3E}">
        <p14:creationId xmlns:p14="http://schemas.microsoft.com/office/powerpoint/2010/main" val="224939442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7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72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72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2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72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72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2130" grpId="0" autoUpdateAnimBg="0"/>
      <p:bldP spid="107214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200" y="0"/>
            <a:ext cx="5029200" cy="762000"/>
          </a:xfrm>
        </p:spPr>
        <p:txBody>
          <a:bodyPr/>
          <a:lstStyle/>
          <a:p>
            <a:pPr algn="r"/>
            <a:r>
              <a:rPr lang="nl-NL" altLang="nl-NL" dirty="0" err="1"/>
              <a:t>Tamarix</a:t>
            </a:r>
            <a:r>
              <a:rPr lang="nl-NL" altLang="nl-NL" dirty="0"/>
              <a:t> </a:t>
            </a:r>
            <a:r>
              <a:rPr lang="nl-NL" altLang="nl-NL" dirty="0" err="1"/>
              <a:t>tetrandra</a:t>
            </a:r>
            <a:endParaRPr lang="nl-NL" altLang="nl-NL" dirty="0"/>
          </a:p>
        </p:txBody>
      </p:sp>
      <p:pic>
        <p:nvPicPr>
          <p:cNvPr id="1073155" name="Picture 3" descr="D:\kbk2\tamarix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1" y="0"/>
            <a:ext cx="3408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156" name="Picture 4" descr="http://elib.cs.berkeley.edu/imgs/512x768/6249_3022/3947/0081.jpeg"/>
          <p:cNvPicPr>
            <a:picLocks noChangeAspect="1" noChangeArrowheads="1"/>
          </p:cNvPicPr>
          <p:nvPr/>
        </p:nvPicPr>
        <p:blipFill>
          <a:blip r:embed="rId3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1828800"/>
            <a:ext cx="3886200" cy="407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157" name="Picture 5" descr="C:\Mijn documenten\planten s t u\tamarix gallica Inflorescence_DW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762000"/>
            <a:ext cx="3875088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158" name="Picture 6" descr="C:\Mijn documenten\kbk2\tamarix winte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3886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3159" name="Text Box 7"/>
          <p:cNvSpPr txBox="1">
            <a:spLocks noChangeArrowheads="1"/>
          </p:cNvSpPr>
          <p:nvPr/>
        </p:nvSpPr>
        <p:spPr bwMode="auto">
          <a:xfrm>
            <a:off x="4724401" y="228600"/>
            <a:ext cx="133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i="1">
                <a:solidFill>
                  <a:srgbClr val="008000"/>
                </a:solidFill>
                <a:latin typeface="Times New Roman" panose="02020603050405020304" pitchFamily="18" charset="0"/>
              </a:rPr>
              <a:t>Tamarisk</a:t>
            </a:r>
          </a:p>
        </p:txBody>
      </p:sp>
      <p:pic>
        <p:nvPicPr>
          <p:cNvPr id="1073160" name="Picture 8" descr="C:\Mijn documenten\planten s t u\tamarix tetrandra kroo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3450" y="762000"/>
            <a:ext cx="441325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17028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7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7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7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73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73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73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73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3154" grpId="0" autoUpdateAnimBg="0"/>
      <p:bldP spid="107315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02" name="Picture 2" descr="C:\Mijn documenten\planten\taxodium takk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4038600" cy="278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05" name="Picture 5" descr="C:\Mijn documenten\keg\taxodium distichu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44450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06" name="Text Box 6"/>
          <p:cNvSpPr txBox="1">
            <a:spLocks noChangeArrowheads="1"/>
          </p:cNvSpPr>
          <p:nvPr/>
        </p:nvSpPr>
        <p:spPr bwMode="auto">
          <a:xfrm>
            <a:off x="1524000" y="5181601"/>
            <a:ext cx="15071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latin typeface="Times New Roman" panose="02020603050405020304" pitchFamily="18" charset="0"/>
              </a:rPr>
              <a:t>naalden 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latin typeface="Times New Roman" panose="02020603050405020304" pitchFamily="18" charset="0"/>
              </a:rPr>
              <a:t>kortloten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latin typeface="Times New Roman" panose="02020603050405020304" pitchFamily="18" charset="0"/>
              </a:rPr>
              <a:t>verspreid</a:t>
            </a:r>
          </a:p>
        </p:txBody>
      </p:sp>
      <p:grpSp>
        <p:nvGrpSpPr>
          <p:cNvPr id="1075207" name="Group 7"/>
          <p:cNvGrpSpPr>
            <a:grpSpLocks/>
          </p:cNvGrpSpPr>
          <p:nvPr/>
        </p:nvGrpSpPr>
        <p:grpSpPr bwMode="auto">
          <a:xfrm>
            <a:off x="6019800" y="4876800"/>
            <a:ext cx="4114800" cy="1676400"/>
            <a:chOff x="2832" y="3072"/>
            <a:chExt cx="2592" cy="1056"/>
          </a:xfrm>
        </p:grpSpPr>
        <p:pic>
          <p:nvPicPr>
            <p:cNvPr id="1075208" name="Picture 8" descr="C:\Mijn documenten\planten\taxodium ademwortels4.jpg"/>
            <p:cNvPicPr>
              <a:picLocks noChangeAspect="1" noChangeArrowheads="1"/>
            </p:cNvPicPr>
            <p:nvPr/>
          </p:nvPicPr>
          <p:blipFill>
            <a:blip r:embed="rId4" cstate="email">
              <a:lum brigh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072"/>
              <a:ext cx="2592" cy="1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5209" name="Text Box 9"/>
            <p:cNvSpPr txBox="1">
              <a:spLocks noChangeArrowheads="1"/>
            </p:cNvSpPr>
            <p:nvPr/>
          </p:nvSpPr>
          <p:spPr bwMode="auto">
            <a:xfrm>
              <a:off x="2966" y="3818"/>
              <a:ext cx="10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>
                  <a:solidFill>
                    <a:srgbClr val="FFFFFF"/>
                  </a:solidFill>
                  <a:latin typeface="Times New Roman" panose="02020603050405020304" pitchFamily="18" charset="0"/>
                </a:rPr>
                <a:t>ademwortels</a:t>
              </a:r>
            </a:p>
          </p:txBody>
        </p:sp>
      </p:grpSp>
      <p:grpSp>
        <p:nvGrpSpPr>
          <p:cNvPr id="1075210" name="Group 10"/>
          <p:cNvGrpSpPr>
            <a:grpSpLocks/>
          </p:cNvGrpSpPr>
          <p:nvPr/>
        </p:nvGrpSpPr>
        <p:grpSpPr bwMode="auto">
          <a:xfrm>
            <a:off x="6019800" y="1582739"/>
            <a:ext cx="4114800" cy="3057525"/>
            <a:chOff x="2832" y="997"/>
            <a:chExt cx="2592" cy="1926"/>
          </a:xfrm>
        </p:grpSpPr>
        <p:pic>
          <p:nvPicPr>
            <p:cNvPr id="1075211" name="Picture 11" descr="C:\Mijn documenten\planten\taxodium.jpg"/>
            <p:cNvPicPr>
              <a:picLocks noChangeAspect="1" noChangeArrowheads="1"/>
            </p:cNvPicPr>
            <p:nvPr/>
          </p:nvPicPr>
          <p:blipFill>
            <a:blip r:embed="rId5" cstate="email">
              <a:lum bright="2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997"/>
              <a:ext cx="2592" cy="1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5212" name="Text Box 12"/>
            <p:cNvSpPr txBox="1">
              <a:spLocks noChangeArrowheads="1"/>
            </p:cNvSpPr>
            <p:nvPr/>
          </p:nvSpPr>
          <p:spPr bwMode="auto">
            <a:xfrm>
              <a:off x="3024" y="2592"/>
              <a:ext cx="67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>
                  <a:solidFill>
                    <a:srgbClr val="FFFFFF"/>
                  </a:solidFill>
                  <a:latin typeface="Times New Roman" panose="02020603050405020304" pitchFamily="18" charset="0"/>
                </a:rPr>
                <a:t>moeras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799192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07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07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0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-228600"/>
            <a:ext cx="5638800" cy="1143000"/>
          </a:xfrm>
        </p:spPr>
        <p:txBody>
          <a:bodyPr/>
          <a:lstStyle/>
          <a:p>
            <a:r>
              <a:rPr lang="nl-NL" altLang="nl-NL" dirty="0" err="1"/>
              <a:t>Taxodium</a:t>
            </a:r>
            <a:r>
              <a:rPr lang="nl-NL" altLang="nl-NL" dirty="0"/>
              <a:t> </a:t>
            </a:r>
            <a:r>
              <a:rPr lang="nl-NL" altLang="nl-NL" dirty="0" err="1"/>
              <a:t>distichum</a:t>
            </a:r>
            <a:endParaRPr lang="nl-NL" altLang="nl-NL" dirty="0"/>
          </a:p>
        </p:txBody>
      </p:sp>
      <p:sp>
        <p:nvSpPr>
          <p:cNvPr id="1074179" name="Text Box 3"/>
          <p:cNvSpPr txBox="1">
            <a:spLocks noChangeArrowheads="1"/>
          </p:cNvSpPr>
          <p:nvPr/>
        </p:nvSpPr>
        <p:spPr bwMode="auto">
          <a:xfrm>
            <a:off x="3733800" y="152400"/>
            <a:ext cx="191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i="1">
                <a:solidFill>
                  <a:srgbClr val="008000"/>
                </a:solidFill>
                <a:latin typeface="Times New Roman" panose="02020603050405020304" pitchFamily="18" charset="0"/>
              </a:rPr>
              <a:t>Moerascypres</a:t>
            </a:r>
          </a:p>
        </p:txBody>
      </p:sp>
      <p:pic>
        <p:nvPicPr>
          <p:cNvPr id="1074180" name="Picture 4" descr="C:\Mijn documenten\coniferen\taxodium knieworte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3733800"/>
            <a:ext cx="281463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181" name="Picture 5" descr="C:\Mijn documenten\coniferen\taxodium stamme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838201"/>
            <a:ext cx="2819400" cy="277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182" name="Picture 6" descr="C:\WINDOWS\Desktop\ktc\taxodium twij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1" y="0"/>
            <a:ext cx="1668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183" name="Picture 7" descr="C:\WINDOWS\Desktop\ktc\taxodium twijg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886200" y="838200"/>
            <a:ext cx="852488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4184" name="Text Box 8"/>
          <p:cNvSpPr txBox="1">
            <a:spLocks noChangeArrowheads="1"/>
          </p:cNvSpPr>
          <p:nvPr/>
        </p:nvSpPr>
        <p:spPr bwMode="auto">
          <a:xfrm>
            <a:off x="6019800" y="6096000"/>
            <a:ext cx="1485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latin typeface="Times New Roman" panose="02020603050405020304" pitchFamily="18" charset="0"/>
              </a:rPr>
              <a:t>kniewortel</a:t>
            </a:r>
          </a:p>
        </p:txBody>
      </p:sp>
      <p:sp>
        <p:nvSpPr>
          <p:cNvPr id="1074185" name="Text Box 9"/>
          <p:cNvSpPr txBox="1">
            <a:spLocks noChangeArrowheads="1"/>
          </p:cNvSpPr>
          <p:nvPr/>
        </p:nvSpPr>
        <p:spPr bwMode="auto">
          <a:xfrm>
            <a:off x="4632326" y="3241676"/>
            <a:ext cx="162557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latin typeface="Times New Roman" panose="02020603050405020304" pitchFamily="18" charset="0"/>
              </a:rPr>
              <a:t>verspreide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i="1">
                <a:solidFill>
                  <a:srgbClr val="3333CC"/>
                </a:solidFill>
                <a:latin typeface="Times New Roman" panose="02020603050405020304" pitchFamily="18" charset="0"/>
              </a:rPr>
              <a:t>onzichtbare</a:t>
            </a:r>
            <a:endParaRPr lang="nl-NL" altLang="nl-NL" sz="2400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latin typeface="Times New Roman" panose="02020603050405020304" pitchFamily="18" charset="0"/>
              </a:rPr>
              <a:t>knoppen</a:t>
            </a:r>
            <a:endParaRPr lang="nl-NL" altLang="nl-NL" sz="2400" i="1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11937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7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4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4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4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4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4178" grpId="0" autoUpdateAnimBg="0"/>
      <p:bldP spid="1074179" grpId="0" autoUpdateAnimBg="0"/>
      <p:bldP spid="107418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5620" name="Picture 4" descr="C:\Mijn documenten\keg\tilia cordata t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1" y="1524000"/>
            <a:ext cx="362902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5621" name="Group 5"/>
          <p:cNvGrpSpPr>
            <a:grpSpLocks/>
          </p:cNvGrpSpPr>
          <p:nvPr/>
        </p:nvGrpSpPr>
        <p:grpSpPr bwMode="auto">
          <a:xfrm>
            <a:off x="1752600" y="381000"/>
            <a:ext cx="1644650" cy="2362200"/>
            <a:chOff x="144" y="240"/>
            <a:chExt cx="1036" cy="1488"/>
          </a:xfrm>
        </p:grpSpPr>
        <p:pic>
          <p:nvPicPr>
            <p:cNvPr id="1135622" name="Picture 6" descr="C:\Mijn documenten\keg\tilia cordata bl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40"/>
              <a:ext cx="1036" cy="1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5623" name="Text Box 7"/>
            <p:cNvSpPr txBox="1">
              <a:spLocks noChangeArrowheads="1"/>
            </p:cNvSpPr>
            <p:nvPr/>
          </p:nvSpPr>
          <p:spPr bwMode="auto">
            <a:xfrm>
              <a:off x="144" y="1440"/>
              <a:ext cx="9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>
                  <a:solidFill>
                    <a:srgbClr val="3333CC"/>
                  </a:solidFill>
                  <a:latin typeface="Times New Roman" panose="02020603050405020304" pitchFamily="18" charset="0"/>
                </a:rPr>
                <a:t>onderzijde</a:t>
              </a:r>
            </a:p>
          </p:txBody>
        </p:sp>
      </p:grpSp>
      <p:pic>
        <p:nvPicPr>
          <p:cNvPr id="1135624" name="Picture 8" descr="C:\Mijn documenten\planten\scan\tilia cordata bloe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2065339"/>
            <a:ext cx="42672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5625" name="Group 9"/>
          <p:cNvGrpSpPr>
            <a:grpSpLocks/>
          </p:cNvGrpSpPr>
          <p:nvPr/>
        </p:nvGrpSpPr>
        <p:grpSpPr bwMode="auto">
          <a:xfrm>
            <a:off x="6400801" y="3962402"/>
            <a:ext cx="3863976" cy="2278063"/>
            <a:chOff x="2928" y="2256"/>
            <a:chExt cx="2434" cy="1435"/>
          </a:xfrm>
        </p:grpSpPr>
        <p:sp>
          <p:nvSpPr>
            <p:cNvPr id="1135626" name="Text Box 10"/>
            <p:cNvSpPr txBox="1">
              <a:spLocks noChangeArrowheads="1"/>
            </p:cNvSpPr>
            <p:nvPr/>
          </p:nvSpPr>
          <p:spPr bwMode="auto">
            <a:xfrm>
              <a:off x="2928" y="3168"/>
              <a:ext cx="243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>
                  <a:solidFill>
                    <a:srgbClr val="3333CC"/>
                  </a:solidFill>
                  <a:latin typeface="Times New Roman" panose="02020603050405020304" pitchFamily="18" charset="0"/>
                </a:rPr>
                <a:t>5-8 bloemen, vruchten bijeen,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>
                  <a:solidFill>
                    <a:srgbClr val="3333CC"/>
                  </a:solidFill>
                  <a:latin typeface="Times New Roman" panose="02020603050405020304" pitchFamily="18" charset="0"/>
                </a:rPr>
                <a:t>soms opstaand</a:t>
              </a:r>
            </a:p>
          </p:txBody>
        </p:sp>
        <p:sp>
          <p:nvSpPr>
            <p:cNvPr id="1135627" name="AutoShape 11"/>
            <p:cNvSpPr>
              <a:spLocks noChangeArrowheads="1"/>
            </p:cNvSpPr>
            <p:nvPr/>
          </p:nvSpPr>
          <p:spPr bwMode="auto">
            <a:xfrm>
              <a:off x="4608" y="2256"/>
              <a:ext cx="144" cy="864"/>
            </a:xfrm>
            <a:prstGeom prst="upArrow">
              <a:avLst>
                <a:gd name="adj1" fmla="val 50000"/>
                <a:gd name="adj2" fmla="val 1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135628" name="Picture 12" descr="C:\Mijn documenten\planten\tilia cordata boom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1752601"/>
            <a:ext cx="4419600" cy="463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5629" name="Rectangle 13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1600200" cy="533400"/>
          </a:xfrm>
          <a:noFill/>
          <a:ln/>
        </p:spPr>
        <p:txBody>
          <a:bodyPr/>
          <a:lstStyle/>
          <a:p>
            <a:r>
              <a:rPr lang="nl-NL" altLang="nl-NL" sz="1200" dirty="0" err="1">
                <a:solidFill>
                  <a:schemeClr val="bg1"/>
                </a:solidFill>
              </a:rPr>
              <a:t>Tilia</a:t>
            </a:r>
            <a:r>
              <a:rPr lang="nl-NL" altLang="nl-NL" sz="1200" dirty="0">
                <a:solidFill>
                  <a:schemeClr val="bg1"/>
                </a:solidFill>
              </a:rPr>
              <a:t> </a:t>
            </a:r>
            <a:r>
              <a:rPr lang="nl-NL" altLang="nl-NL" sz="1200" dirty="0" err="1">
                <a:solidFill>
                  <a:schemeClr val="bg1"/>
                </a:solidFill>
              </a:rPr>
              <a:t>cordata</a:t>
            </a:r>
            <a:r>
              <a:rPr lang="nl-NL" altLang="nl-NL" sz="1200" dirty="0">
                <a:solidFill>
                  <a:schemeClr val="bg1"/>
                </a:solidFill>
              </a:rPr>
              <a:t>, blad, boom</a:t>
            </a:r>
          </a:p>
        </p:txBody>
      </p:sp>
    </p:spTree>
    <p:extLst>
      <p:ext uri="{BB962C8B-B14F-4D97-AF65-F5344CB8AC3E}">
        <p14:creationId xmlns:p14="http://schemas.microsoft.com/office/powerpoint/2010/main" val="969824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3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13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250" name="Text Box 2"/>
          <p:cNvSpPr txBox="1">
            <a:spLocks noChangeArrowheads="1"/>
          </p:cNvSpPr>
          <p:nvPr/>
        </p:nvSpPr>
        <p:spPr bwMode="auto">
          <a:xfrm>
            <a:off x="6638926" y="990600"/>
            <a:ext cx="4029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i="1">
                <a:solidFill>
                  <a:srgbClr val="008000"/>
                </a:solidFill>
                <a:latin typeface="Times New Roman" panose="02020603050405020304" pitchFamily="18" charset="0"/>
              </a:rPr>
              <a:t>Winterlinde, Kleinbladige linde</a:t>
            </a:r>
          </a:p>
        </p:txBody>
      </p:sp>
      <p:sp>
        <p:nvSpPr>
          <p:cNvPr id="1077251" name="Rectangle 3"/>
          <p:cNvSpPr>
            <a:spLocks noChangeArrowheads="1"/>
          </p:cNvSpPr>
          <p:nvPr/>
        </p:nvSpPr>
        <p:spPr bwMode="auto">
          <a:xfrm>
            <a:off x="6172200" y="0"/>
            <a:ext cx="426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nl-NL" altLang="nl-NL" sz="4400">
              <a:solidFill>
                <a:srgbClr val="000000"/>
              </a:solidFill>
            </a:endParaRPr>
          </a:p>
        </p:txBody>
      </p:sp>
      <p:sp>
        <p:nvSpPr>
          <p:cNvPr id="10772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0" y="0"/>
            <a:ext cx="6096000" cy="914400"/>
          </a:xfrm>
          <a:noFill/>
          <a:ln/>
        </p:spPr>
        <p:txBody>
          <a:bodyPr/>
          <a:lstStyle/>
          <a:p>
            <a:pPr algn="r"/>
            <a:r>
              <a:rPr lang="nl-NL" altLang="nl-NL" dirty="0" err="1"/>
              <a:t>Tilia</a:t>
            </a:r>
            <a:r>
              <a:rPr lang="nl-NL" altLang="nl-NL" dirty="0"/>
              <a:t> </a:t>
            </a:r>
            <a:r>
              <a:rPr lang="nl-NL" altLang="nl-NL" dirty="0" err="1"/>
              <a:t>cordata</a:t>
            </a:r>
            <a:endParaRPr lang="nl-NL" altLang="nl-NL" dirty="0"/>
          </a:p>
        </p:txBody>
      </p:sp>
      <p:pic>
        <p:nvPicPr>
          <p:cNvPr id="1077253" name="Picture 5" descr="C:\WINDOWS\Desktop\ktc\tilia cordata twijg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1981200"/>
            <a:ext cx="29337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254" name="Picture 6" descr="C:\WINDOWS\Desktop\ktc\tilia cordata twij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1011238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77255" name="Group 7"/>
          <p:cNvGrpSpPr>
            <a:grpSpLocks/>
          </p:cNvGrpSpPr>
          <p:nvPr/>
        </p:nvGrpSpPr>
        <p:grpSpPr bwMode="auto">
          <a:xfrm>
            <a:off x="2895601" y="1031876"/>
            <a:ext cx="2254251" cy="1101725"/>
            <a:chOff x="864" y="650"/>
            <a:chExt cx="1420" cy="694"/>
          </a:xfrm>
        </p:grpSpPr>
        <p:sp>
          <p:nvSpPr>
            <p:cNvPr id="1077256" name="Text Box 8"/>
            <p:cNvSpPr txBox="1">
              <a:spLocks noChangeArrowheads="1"/>
            </p:cNvSpPr>
            <p:nvPr/>
          </p:nvSpPr>
          <p:spPr bwMode="auto">
            <a:xfrm>
              <a:off x="1286" y="650"/>
              <a:ext cx="99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>
                  <a:solidFill>
                    <a:srgbClr val="3333CC"/>
                  </a:solidFill>
                  <a:latin typeface="Times New Roman" panose="02020603050405020304" pitchFamily="18" charset="0"/>
                </a:rPr>
                <a:t>korte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>
                  <a:solidFill>
                    <a:srgbClr val="3333CC"/>
                  </a:solidFill>
                  <a:latin typeface="Times New Roman" panose="02020603050405020304" pitchFamily="18" charset="0"/>
                </a:rPr>
                <a:t>internodiën</a:t>
              </a:r>
            </a:p>
          </p:txBody>
        </p:sp>
        <p:sp>
          <p:nvSpPr>
            <p:cNvPr id="1077257" name="Line 9"/>
            <p:cNvSpPr>
              <a:spLocks noChangeShapeType="1"/>
            </p:cNvSpPr>
            <p:nvPr/>
          </p:nvSpPr>
          <p:spPr bwMode="auto">
            <a:xfrm flipH="1" flipV="1">
              <a:off x="864" y="720"/>
              <a:ext cx="384" cy="9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77258" name="Line 10"/>
            <p:cNvSpPr>
              <a:spLocks noChangeShapeType="1"/>
            </p:cNvSpPr>
            <p:nvPr/>
          </p:nvSpPr>
          <p:spPr bwMode="auto">
            <a:xfrm flipH="1">
              <a:off x="960" y="816"/>
              <a:ext cx="288" cy="52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77259" name="Group 11"/>
          <p:cNvGrpSpPr>
            <a:grpSpLocks/>
          </p:cNvGrpSpPr>
          <p:nvPr/>
        </p:nvGrpSpPr>
        <p:grpSpPr bwMode="auto">
          <a:xfrm>
            <a:off x="3581401" y="2286000"/>
            <a:ext cx="3459163" cy="4572000"/>
            <a:chOff x="1296" y="1440"/>
            <a:chExt cx="2179" cy="2880"/>
          </a:xfrm>
        </p:grpSpPr>
        <p:grpSp>
          <p:nvGrpSpPr>
            <p:cNvPr id="1077260" name="Group 12"/>
            <p:cNvGrpSpPr>
              <a:grpSpLocks/>
            </p:cNvGrpSpPr>
            <p:nvPr/>
          </p:nvGrpSpPr>
          <p:grpSpPr bwMode="auto">
            <a:xfrm>
              <a:off x="1296" y="1440"/>
              <a:ext cx="1995" cy="2880"/>
              <a:chOff x="1104" y="1440"/>
              <a:chExt cx="1995" cy="2880"/>
            </a:xfrm>
          </p:grpSpPr>
          <p:pic>
            <p:nvPicPr>
              <p:cNvPr id="1077261" name="Picture 13" descr="C:\WINDOWS\Desktop\ktc\tilia cordata twijg2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0" y="1440"/>
                <a:ext cx="1419" cy="28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77262" name="Text Box 14"/>
              <p:cNvSpPr txBox="1">
                <a:spLocks noChangeArrowheads="1"/>
              </p:cNvSpPr>
              <p:nvPr/>
            </p:nvSpPr>
            <p:spPr bwMode="auto">
              <a:xfrm>
                <a:off x="1104" y="3840"/>
                <a:ext cx="160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altLang="nl-NL" sz="2400">
                    <a:solidFill>
                      <a:srgbClr val="3333CC"/>
                    </a:solidFill>
                    <a:latin typeface="Times New Roman" panose="02020603050405020304" pitchFamily="18" charset="0"/>
                  </a:rPr>
                  <a:t>opstaande vruchten</a:t>
                </a:r>
              </a:p>
            </p:txBody>
          </p:sp>
        </p:grpSp>
        <p:pic>
          <p:nvPicPr>
            <p:cNvPr id="1077263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072" y="1728"/>
              <a:ext cx="403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578603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7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77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77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7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77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77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250" grpId="0" autoUpdateAnimBg="0"/>
      <p:bldP spid="107725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7668" name="Picture 4" descr="C:\Mijn documenten\keg\tilia tomentosa bov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36004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7669" name="Picture 5" descr="C:\Mijn documenten\planten\scan\tilia tomentosa onderzijd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1143001"/>
            <a:ext cx="370840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7670" name="Group 6"/>
          <p:cNvGrpSpPr>
            <a:grpSpLocks/>
          </p:cNvGrpSpPr>
          <p:nvPr/>
        </p:nvGrpSpPr>
        <p:grpSpPr bwMode="auto">
          <a:xfrm>
            <a:off x="2286000" y="4495801"/>
            <a:ext cx="3214688" cy="2187575"/>
            <a:chOff x="480" y="2832"/>
            <a:chExt cx="2025" cy="1378"/>
          </a:xfrm>
        </p:grpSpPr>
        <p:pic>
          <p:nvPicPr>
            <p:cNvPr id="1137671" name="Picture 7" descr="C:\Mijn documenten\keg\tilia tomentosa vr2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832"/>
              <a:ext cx="1296" cy="1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7672" name="Text Box 8"/>
            <p:cNvSpPr txBox="1">
              <a:spLocks noChangeArrowheads="1"/>
            </p:cNvSpPr>
            <p:nvPr/>
          </p:nvSpPr>
          <p:spPr bwMode="auto">
            <a:xfrm>
              <a:off x="1718" y="3914"/>
              <a:ext cx="7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>
                  <a:solidFill>
                    <a:srgbClr val="3333CC"/>
                  </a:solidFill>
                  <a:latin typeface="Times New Roman" panose="02020603050405020304" pitchFamily="18" charset="0"/>
                </a:rPr>
                <a:t>vruchten</a:t>
              </a:r>
            </a:p>
          </p:txBody>
        </p:sp>
      </p:grpSp>
      <p:grpSp>
        <p:nvGrpSpPr>
          <p:cNvPr id="1137673" name="Group 9"/>
          <p:cNvGrpSpPr>
            <a:grpSpLocks/>
          </p:cNvGrpSpPr>
          <p:nvPr/>
        </p:nvGrpSpPr>
        <p:grpSpPr bwMode="auto">
          <a:xfrm>
            <a:off x="1828800" y="762000"/>
            <a:ext cx="4135438" cy="3733800"/>
            <a:chOff x="192" y="480"/>
            <a:chExt cx="2605" cy="2352"/>
          </a:xfrm>
        </p:grpSpPr>
        <p:pic>
          <p:nvPicPr>
            <p:cNvPr id="1137674" name="Picture 10" descr="C:\Mijn documenten\keg\tilia tomentosa onder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80"/>
              <a:ext cx="2268" cy="2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7675" name="Text Box 11"/>
            <p:cNvSpPr txBox="1">
              <a:spLocks noChangeArrowheads="1"/>
            </p:cNvSpPr>
            <p:nvPr/>
          </p:nvSpPr>
          <p:spPr bwMode="auto">
            <a:xfrm>
              <a:off x="1872" y="2400"/>
              <a:ext cx="9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>
                  <a:solidFill>
                    <a:srgbClr val="3333CC"/>
                  </a:solidFill>
                  <a:latin typeface="Times New Roman" panose="02020603050405020304" pitchFamily="18" charset="0"/>
                </a:rPr>
                <a:t>onderzijde</a:t>
              </a:r>
            </a:p>
          </p:txBody>
        </p:sp>
      </p:grpSp>
      <p:pic>
        <p:nvPicPr>
          <p:cNvPr id="1137676" name="Picture 12" descr="C:\Mijn documenten\planten\scan\tilia tomentosa boom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0288" y="1066800"/>
            <a:ext cx="418306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7677" name="Rectangle 13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1600200" cy="533400"/>
          </a:xfrm>
          <a:noFill/>
          <a:ln/>
        </p:spPr>
        <p:txBody>
          <a:bodyPr/>
          <a:lstStyle/>
          <a:p>
            <a:r>
              <a:rPr lang="nl-NL" altLang="nl-NL" sz="1200" dirty="0" err="1">
                <a:solidFill>
                  <a:schemeClr val="bg1"/>
                </a:solidFill>
              </a:rPr>
              <a:t>Tilia</a:t>
            </a:r>
            <a:r>
              <a:rPr lang="nl-NL" altLang="nl-NL" sz="1200" dirty="0">
                <a:solidFill>
                  <a:schemeClr val="bg1"/>
                </a:solidFill>
              </a:rPr>
              <a:t> </a:t>
            </a:r>
            <a:r>
              <a:rPr lang="nl-NL" altLang="nl-NL" sz="1200" dirty="0" err="1">
                <a:solidFill>
                  <a:schemeClr val="bg1"/>
                </a:solidFill>
              </a:rPr>
              <a:t>tomentosa</a:t>
            </a:r>
            <a:r>
              <a:rPr lang="nl-NL" altLang="nl-NL" sz="1200" dirty="0">
                <a:solidFill>
                  <a:schemeClr val="bg1"/>
                </a:solidFill>
              </a:rPr>
              <a:t>, blad, boom</a:t>
            </a:r>
          </a:p>
        </p:txBody>
      </p:sp>
    </p:spTree>
    <p:extLst>
      <p:ext uri="{BB962C8B-B14F-4D97-AF65-F5344CB8AC3E}">
        <p14:creationId xmlns:p14="http://schemas.microsoft.com/office/powerpoint/2010/main" val="2005042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13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3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3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6" name="Rectangle 2"/>
          <p:cNvSpPr>
            <a:spLocks noChangeArrowheads="1"/>
          </p:cNvSpPr>
          <p:nvPr/>
        </p:nvSpPr>
        <p:spPr bwMode="auto">
          <a:xfrm>
            <a:off x="4114800" y="-228600"/>
            <a:ext cx="655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nl-NL" altLang="nl-NL" sz="4400">
              <a:solidFill>
                <a:srgbClr val="000000"/>
              </a:solidFill>
            </a:endParaRPr>
          </a:p>
        </p:txBody>
      </p:sp>
      <p:pic>
        <p:nvPicPr>
          <p:cNvPr id="1081347" name="Picture 3" descr="C:\Mijn documenten\planten s t u\tilia tomentosa twij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1" y="1143000"/>
            <a:ext cx="9937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3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239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81349" name="Text Box 5"/>
          <p:cNvSpPr txBox="1">
            <a:spLocks noChangeArrowheads="1"/>
          </p:cNvSpPr>
          <p:nvPr/>
        </p:nvSpPr>
        <p:spPr bwMode="auto">
          <a:xfrm>
            <a:off x="2514600" y="4191001"/>
            <a:ext cx="1752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latin typeface="Times New Roman" panose="02020603050405020304" pitchFamily="18" charset="0"/>
              </a:rPr>
              <a:t>twijgen eerst groen en behaard</a:t>
            </a:r>
          </a:p>
        </p:txBody>
      </p:sp>
      <p:sp>
        <p:nvSpPr>
          <p:cNvPr id="108135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0" y="0"/>
            <a:ext cx="6096000" cy="914400"/>
          </a:xfrm>
          <a:noFill/>
          <a:ln/>
        </p:spPr>
        <p:txBody>
          <a:bodyPr/>
          <a:lstStyle/>
          <a:p>
            <a:pPr algn="r"/>
            <a:r>
              <a:rPr lang="nl-NL" altLang="nl-NL" dirty="0" err="1"/>
              <a:t>Tilia</a:t>
            </a:r>
            <a:r>
              <a:rPr lang="nl-NL" altLang="nl-NL" dirty="0"/>
              <a:t> </a:t>
            </a:r>
            <a:r>
              <a:rPr lang="nl-NL" altLang="nl-NL" dirty="0" err="1"/>
              <a:t>tomentosa</a:t>
            </a:r>
            <a:r>
              <a:rPr lang="nl-NL" altLang="nl-NL" dirty="0"/>
              <a:t> ‘Brabant’</a:t>
            </a:r>
          </a:p>
        </p:txBody>
      </p:sp>
      <p:grpSp>
        <p:nvGrpSpPr>
          <p:cNvPr id="1081351" name="Group 7"/>
          <p:cNvGrpSpPr>
            <a:grpSpLocks/>
          </p:cNvGrpSpPr>
          <p:nvPr/>
        </p:nvGrpSpPr>
        <p:grpSpPr bwMode="auto">
          <a:xfrm>
            <a:off x="5562600" y="1066800"/>
            <a:ext cx="5105400" cy="5791200"/>
            <a:chOff x="2544" y="672"/>
            <a:chExt cx="3216" cy="3648"/>
          </a:xfrm>
        </p:grpSpPr>
        <p:pic>
          <p:nvPicPr>
            <p:cNvPr id="1081352" name="Picture 8" descr="C:\WINDOWS\Desktop\ktc\tilia tomentosa twijg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672"/>
              <a:ext cx="1020" cy="3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1353" name="Picture 9" descr="C:\WINDOWS\Desktop\ktc\tilia tomentosa twijg1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920"/>
              <a:ext cx="2208" cy="1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1354" name="Text Box 10"/>
            <p:cNvSpPr txBox="1">
              <a:spLocks noChangeArrowheads="1"/>
            </p:cNvSpPr>
            <p:nvPr/>
          </p:nvSpPr>
          <p:spPr bwMode="auto">
            <a:xfrm>
              <a:off x="3552" y="3888"/>
              <a:ext cx="16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>
                  <a:solidFill>
                    <a:srgbClr val="3333CC"/>
                  </a:solidFill>
                  <a:latin typeface="Times New Roman" panose="02020603050405020304" pitchFamily="18" charset="0"/>
                </a:rPr>
                <a:t>later ook roodachtig</a:t>
              </a:r>
            </a:p>
          </p:txBody>
        </p:sp>
      </p:grpSp>
      <p:sp>
        <p:nvSpPr>
          <p:cNvPr id="1081356" name="Text Box 12"/>
          <p:cNvSpPr txBox="1">
            <a:spLocks noChangeArrowheads="1"/>
          </p:cNvSpPr>
          <p:nvPr/>
        </p:nvSpPr>
        <p:spPr bwMode="auto">
          <a:xfrm>
            <a:off x="8839200" y="838200"/>
            <a:ext cx="1519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i="1">
                <a:solidFill>
                  <a:srgbClr val="008000"/>
                </a:solidFill>
                <a:latin typeface="Times New Roman" panose="02020603050405020304" pitchFamily="18" charset="0"/>
              </a:rPr>
              <a:t>Zilverlinde</a:t>
            </a:r>
          </a:p>
        </p:txBody>
      </p:sp>
    </p:spTree>
    <p:extLst>
      <p:ext uri="{BB962C8B-B14F-4D97-AF65-F5344CB8AC3E}">
        <p14:creationId xmlns:p14="http://schemas.microsoft.com/office/powerpoint/2010/main" val="199177243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8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1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1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1350" grpId="0" autoUpdateAnimBg="0"/>
      <p:bldP spid="108135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8692" name="Picture 1028" descr="C:\Mijn documenten\keg\tilia platyphyllos bla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354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8693" name="Picture 1029" descr="C:\Mijn documenten\planten\tilia platyphyllos boo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1" y="762000"/>
            <a:ext cx="401002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8694" name="Group 1030"/>
          <p:cNvGrpSpPr>
            <a:grpSpLocks/>
          </p:cNvGrpSpPr>
          <p:nvPr/>
        </p:nvGrpSpPr>
        <p:grpSpPr bwMode="auto">
          <a:xfrm>
            <a:off x="2133601" y="4114801"/>
            <a:ext cx="3618607" cy="2189163"/>
            <a:chOff x="1248" y="2640"/>
            <a:chExt cx="1621" cy="1190"/>
          </a:xfrm>
        </p:grpSpPr>
        <p:pic>
          <p:nvPicPr>
            <p:cNvPr id="1138695" name="Picture 1031" descr="C:\Mijn documenten\planten\tilia platyphyllos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640"/>
              <a:ext cx="1056" cy="1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8696" name="Text Box 1032"/>
            <p:cNvSpPr txBox="1">
              <a:spLocks noChangeArrowheads="1"/>
            </p:cNvSpPr>
            <p:nvPr/>
          </p:nvSpPr>
          <p:spPr bwMode="auto">
            <a:xfrm>
              <a:off x="2304" y="2640"/>
              <a:ext cx="565" cy="1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>
                  <a:solidFill>
                    <a:srgbClr val="3333CC"/>
                  </a:solidFill>
                  <a:latin typeface="Times New Roman" panose="02020603050405020304" pitchFamily="18" charset="0"/>
                </a:rPr>
                <a:t>drie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>
                  <a:solidFill>
                    <a:srgbClr val="3333CC"/>
                  </a:solidFill>
                  <a:latin typeface="Times New Roman" panose="02020603050405020304" pitchFamily="18" charset="0"/>
                </a:rPr>
                <a:t>bloemen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>
                  <a:solidFill>
                    <a:srgbClr val="3333CC"/>
                  </a:solidFill>
                  <a:latin typeface="Times New Roman" panose="02020603050405020304" pitchFamily="18" charset="0"/>
                </a:rPr>
                <a:t>of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>
                  <a:solidFill>
                    <a:srgbClr val="3333CC"/>
                  </a:solidFill>
                  <a:latin typeface="Times New Roman" panose="02020603050405020304" pitchFamily="18" charset="0"/>
                </a:rPr>
                <a:t>vruchten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>
                  <a:solidFill>
                    <a:srgbClr val="3333CC"/>
                  </a:solidFill>
                  <a:latin typeface="Times New Roman" panose="02020603050405020304" pitchFamily="18" charset="0"/>
                </a:rPr>
                <a:t>bijeen</a:t>
              </a:r>
            </a:p>
          </p:txBody>
        </p:sp>
      </p:grpSp>
      <p:grpSp>
        <p:nvGrpSpPr>
          <p:cNvPr id="1138697" name="Group 1033"/>
          <p:cNvGrpSpPr>
            <a:grpSpLocks/>
          </p:cNvGrpSpPr>
          <p:nvPr/>
        </p:nvGrpSpPr>
        <p:grpSpPr bwMode="auto">
          <a:xfrm>
            <a:off x="4038600" y="1295401"/>
            <a:ext cx="1981200" cy="2335213"/>
            <a:chOff x="1584" y="816"/>
            <a:chExt cx="1248" cy="1471"/>
          </a:xfrm>
        </p:grpSpPr>
        <p:grpSp>
          <p:nvGrpSpPr>
            <p:cNvPr id="1138698" name="Group 1034"/>
            <p:cNvGrpSpPr>
              <a:grpSpLocks/>
            </p:cNvGrpSpPr>
            <p:nvPr/>
          </p:nvGrpSpPr>
          <p:grpSpPr bwMode="auto">
            <a:xfrm>
              <a:off x="1584" y="816"/>
              <a:ext cx="1248" cy="1471"/>
              <a:chOff x="1680" y="1248"/>
              <a:chExt cx="1188" cy="1376"/>
            </a:xfrm>
          </p:grpSpPr>
          <p:pic>
            <p:nvPicPr>
              <p:cNvPr id="1138699" name="Picture 1035" descr="C:\Mijn documenten\keg\tilia platyphyllos bladdeail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0" y="1248"/>
                <a:ext cx="1188" cy="1098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1138700" name="Text Box 1036"/>
              <p:cNvSpPr txBox="1">
                <a:spLocks noChangeArrowheads="1"/>
              </p:cNvSpPr>
              <p:nvPr/>
            </p:nvSpPr>
            <p:spPr bwMode="auto">
              <a:xfrm>
                <a:off x="1728" y="2352"/>
                <a:ext cx="1083" cy="2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altLang="nl-NL" sz="2400">
                    <a:solidFill>
                      <a:srgbClr val="3333CC"/>
                    </a:solidFill>
                    <a:latin typeface="Times New Roman" panose="02020603050405020304" pitchFamily="18" charset="0"/>
                  </a:rPr>
                  <a:t>okselbaarden</a:t>
                </a:r>
              </a:p>
            </p:txBody>
          </p:sp>
          <p:sp>
            <p:nvSpPr>
              <p:cNvPr id="1138701" name="AutoShape 1037"/>
              <p:cNvSpPr>
                <a:spLocks noChangeArrowheads="1"/>
              </p:cNvSpPr>
              <p:nvPr/>
            </p:nvSpPr>
            <p:spPr bwMode="auto">
              <a:xfrm>
                <a:off x="2208" y="2064"/>
                <a:ext cx="96" cy="288"/>
              </a:xfrm>
              <a:prstGeom prst="upArrow">
                <a:avLst>
                  <a:gd name="adj1" fmla="val 50000"/>
                  <a:gd name="adj2" fmla="val 75000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3333CC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38702" name="AutoShape 1038"/>
            <p:cNvSpPr>
              <a:spLocks noChangeArrowheads="1"/>
            </p:cNvSpPr>
            <p:nvPr/>
          </p:nvSpPr>
          <p:spPr bwMode="auto">
            <a:xfrm>
              <a:off x="2160" y="1728"/>
              <a:ext cx="96" cy="336"/>
            </a:xfrm>
            <a:prstGeom prst="upArrow">
              <a:avLst>
                <a:gd name="adj1" fmla="val 50000"/>
                <a:gd name="adj2" fmla="val 87500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138703" name="Rectangle 1039"/>
          <p:cNvSpPr>
            <a:spLocks noGrp="1" noChangeArrowheads="1"/>
          </p:cNvSpPr>
          <p:nvPr>
            <p:ph type="title"/>
          </p:nvPr>
        </p:nvSpPr>
        <p:spPr>
          <a:xfrm>
            <a:off x="3276600" y="0"/>
            <a:ext cx="1600200" cy="533400"/>
          </a:xfrm>
          <a:noFill/>
          <a:ln/>
        </p:spPr>
        <p:txBody>
          <a:bodyPr/>
          <a:lstStyle/>
          <a:p>
            <a:r>
              <a:rPr lang="nl-NL" altLang="nl-NL" sz="1200" dirty="0" err="1">
                <a:solidFill>
                  <a:schemeClr val="bg1"/>
                </a:solidFill>
              </a:rPr>
              <a:t>Tilia</a:t>
            </a:r>
            <a:r>
              <a:rPr lang="nl-NL" altLang="nl-NL" sz="1200" dirty="0">
                <a:solidFill>
                  <a:schemeClr val="bg1"/>
                </a:solidFill>
              </a:rPr>
              <a:t> </a:t>
            </a:r>
            <a:r>
              <a:rPr lang="nl-NL" altLang="nl-NL" sz="1200" dirty="0" err="1">
                <a:solidFill>
                  <a:schemeClr val="bg1"/>
                </a:solidFill>
              </a:rPr>
              <a:t>platyphyllos</a:t>
            </a:r>
            <a:r>
              <a:rPr lang="nl-NL" altLang="nl-NL" sz="1200" dirty="0">
                <a:solidFill>
                  <a:schemeClr val="bg1"/>
                </a:solidFill>
              </a:rPr>
              <a:t> blad, vrucht, boom</a:t>
            </a:r>
          </a:p>
        </p:txBody>
      </p:sp>
    </p:spTree>
    <p:extLst>
      <p:ext uri="{BB962C8B-B14F-4D97-AF65-F5344CB8AC3E}">
        <p14:creationId xmlns:p14="http://schemas.microsoft.com/office/powerpoint/2010/main" val="3395123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3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248400" y="5105400"/>
            <a:ext cx="2209800" cy="685800"/>
          </a:xfrm>
          <a:noFill/>
          <a:ln/>
        </p:spPr>
        <p:txBody>
          <a:bodyPr/>
          <a:lstStyle/>
          <a:p>
            <a:r>
              <a:rPr lang="nl-NL" altLang="nl-NL" sz="2000" dirty="0" err="1">
                <a:solidFill>
                  <a:schemeClr val="bg1"/>
                </a:solidFill>
              </a:rPr>
              <a:t>Sorbus</a:t>
            </a:r>
            <a:r>
              <a:rPr lang="nl-NL" altLang="nl-NL" sz="2000" dirty="0">
                <a:solidFill>
                  <a:schemeClr val="bg1"/>
                </a:solidFill>
              </a:rPr>
              <a:t> </a:t>
            </a:r>
            <a:r>
              <a:rPr lang="nl-NL" altLang="nl-NL" sz="2000" dirty="0" err="1">
                <a:solidFill>
                  <a:schemeClr val="bg1"/>
                </a:solidFill>
              </a:rPr>
              <a:t>aucuparia</a:t>
            </a:r>
            <a:r>
              <a:rPr lang="nl-NL" altLang="nl-NL" sz="2000" dirty="0">
                <a:solidFill>
                  <a:schemeClr val="bg1"/>
                </a:solidFill>
              </a:rPr>
              <a:t> blad, bloei, vrucht</a:t>
            </a:r>
          </a:p>
        </p:txBody>
      </p:sp>
      <p:pic>
        <p:nvPicPr>
          <p:cNvPr id="1143811" name="Picture 3" descr="C:\Mijn documenten\kbg1\sorbus aucupa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3436938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43812" name="Group 4"/>
          <p:cNvGrpSpPr>
            <a:grpSpLocks/>
          </p:cNvGrpSpPr>
          <p:nvPr/>
        </p:nvGrpSpPr>
        <p:grpSpPr bwMode="auto">
          <a:xfrm>
            <a:off x="5562600" y="304800"/>
            <a:ext cx="4572000" cy="6324600"/>
            <a:chOff x="2544" y="192"/>
            <a:chExt cx="2880" cy="3984"/>
          </a:xfrm>
        </p:grpSpPr>
        <p:pic>
          <p:nvPicPr>
            <p:cNvPr id="1143813" name="Picture 5" descr="C:\Mijn documenten\planten s t u\soau75.jpg"/>
            <p:cNvPicPr>
              <a:picLocks noChangeAspect="1" noChangeArrowheads="1"/>
            </p:cNvPicPr>
            <p:nvPr/>
          </p:nvPicPr>
          <p:blipFill>
            <a:blip r:embed="rId3" cstate="email">
              <a:lum bright="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92"/>
              <a:ext cx="2880" cy="1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3814" name="Picture 6" descr="C:\Mijn documenten\planten s t u\sorbauc2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2256"/>
              <a:ext cx="2880" cy="1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6319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4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4" name="Text Box 1026"/>
          <p:cNvSpPr txBox="1">
            <a:spLocks noChangeArrowheads="1"/>
          </p:cNvSpPr>
          <p:nvPr/>
        </p:nvSpPr>
        <p:spPr bwMode="auto">
          <a:xfrm>
            <a:off x="6400801" y="762000"/>
            <a:ext cx="4067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i="1">
                <a:solidFill>
                  <a:srgbClr val="008000"/>
                </a:solidFill>
                <a:latin typeface="Times New Roman" panose="02020603050405020304" pitchFamily="18" charset="0"/>
              </a:rPr>
              <a:t>Zomerlinde, Grootbladige linde</a:t>
            </a:r>
          </a:p>
        </p:txBody>
      </p:sp>
      <p:sp>
        <p:nvSpPr>
          <p:cNvPr id="1083395" name="Rectangle 1027"/>
          <p:cNvSpPr>
            <a:spLocks noChangeArrowheads="1"/>
          </p:cNvSpPr>
          <p:nvPr/>
        </p:nvSpPr>
        <p:spPr bwMode="auto">
          <a:xfrm>
            <a:off x="6172200" y="-228600"/>
            <a:ext cx="426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nl-NL" altLang="nl-NL" sz="4400">
              <a:solidFill>
                <a:srgbClr val="000000"/>
              </a:solidFill>
            </a:endParaRPr>
          </a:p>
        </p:txBody>
      </p:sp>
      <p:sp>
        <p:nvSpPr>
          <p:cNvPr id="1083396" name="Rectangle 1028"/>
          <p:cNvSpPr>
            <a:spLocks noGrp="1" noChangeArrowheads="1"/>
          </p:cNvSpPr>
          <p:nvPr>
            <p:ph type="title"/>
          </p:nvPr>
        </p:nvSpPr>
        <p:spPr>
          <a:xfrm>
            <a:off x="5486400" y="0"/>
            <a:ext cx="4953000" cy="914400"/>
          </a:xfrm>
          <a:noFill/>
          <a:ln/>
        </p:spPr>
        <p:txBody>
          <a:bodyPr/>
          <a:lstStyle/>
          <a:p>
            <a:pPr algn="r"/>
            <a:r>
              <a:rPr lang="nl-NL" altLang="nl-NL" dirty="0" err="1"/>
              <a:t>Tilia</a:t>
            </a:r>
            <a:r>
              <a:rPr lang="nl-NL" altLang="nl-NL" dirty="0"/>
              <a:t> </a:t>
            </a:r>
            <a:r>
              <a:rPr lang="nl-NL" altLang="nl-NL" dirty="0" err="1"/>
              <a:t>platyphyllos</a:t>
            </a:r>
            <a:endParaRPr lang="nl-NL" altLang="nl-NL" dirty="0"/>
          </a:p>
        </p:txBody>
      </p:sp>
      <p:pic>
        <p:nvPicPr>
          <p:cNvPr id="1083397" name="Picture 1029" descr="C:\WINDOWS\Desktop\ktc\tilia platyphyllos twijg1.jpg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3795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398" name="Picture 1030" descr="C:\WINDOWS\Desktop\ktc\tilia platyphyllos twij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3136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3399" name="Text Box 1031"/>
          <p:cNvSpPr txBox="1">
            <a:spLocks noChangeArrowheads="1"/>
          </p:cNvSpPr>
          <p:nvPr/>
        </p:nvSpPr>
        <p:spPr bwMode="auto">
          <a:xfrm>
            <a:off x="4937126" y="2022476"/>
            <a:ext cx="20201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latin typeface="Times New Roman" panose="02020603050405020304" pitchFamily="18" charset="0"/>
              </a:rPr>
              <a:t>opvallend rode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latin typeface="Times New Roman" panose="02020603050405020304" pitchFamily="18" charset="0"/>
              </a:rPr>
              <a:t>twijgen</a:t>
            </a:r>
          </a:p>
        </p:txBody>
      </p:sp>
      <p:grpSp>
        <p:nvGrpSpPr>
          <p:cNvPr id="1083400" name="Group 1032"/>
          <p:cNvGrpSpPr>
            <a:grpSpLocks/>
          </p:cNvGrpSpPr>
          <p:nvPr/>
        </p:nvGrpSpPr>
        <p:grpSpPr bwMode="auto">
          <a:xfrm>
            <a:off x="7010400" y="1524000"/>
            <a:ext cx="3657600" cy="5086350"/>
            <a:chOff x="3456" y="960"/>
            <a:chExt cx="2304" cy="3204"/>
          </a:xfrm>
        </p:grpSpPr>
        <p:grpSp>
          <p:nvGrpSpPr>
            <p:cNvPr id="1083401" name="Group 1033"/>
            <p:cNvGrpSpPr>
              <a:grpSpLocks/>
            </p:cNvGrpSpPr>
            <p:nvPr/>
          </p:nvGrpSpPr>
          <p:grpSpPr bwMode="auto">
            <a:xfrm>
              <a:off x="3456" y="960"/>
              <a:ext cx="2304" cy="3204"/>
              <a:chOff x="3456" y="960"/>
              <a:chExt cx="2304" cy="3204"/>
            </a:xfrm>
          </p:grpSpPr>
          <p:pic>
            <p:nvPicPr>
              <p:cNvPr id="1083402" name="Picture 1034" descr="C:\WINDOWS\Desktop\ktc\tilia europaea trapezium gebroken bast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8" y="960"/>
                <a:ext cx="1942" cy="2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83403" name="Text Box 1035"/>
              <p:cNvSpPr txBox="1">
                <a:spLocks noChangeArrowheads="1"/>
              </p:cNvSpPr>
              <p:nvPr/>
            </p:nvSpPr>
            <p:spPr bwMode="auto">
              <a:xfrm>
                <a:off x="4080" y="3408"/>
                <a:ext cx="1562" cy="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altLang="nl-NL" sz="2400">
                    <a:solidFill>
                      <a:srgbClr val="3333CC"/>
                    </a:solidFill>
                    <a:latin typeface="Times New Roman" panose="02020603050405020304" pitchFamily="18" charset="0"/>
                  </a:rPr>
                  <a:t>trapeziumvormig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altLang="nl-NL" sz="2400">
                    <a:solidFill>
                      <a:srgbClr val="3333CC"/>
                    </a:solidFill>
                    <a:latin typeface="Times New Roman" panose="02020603050405020304" pitchFamily="18" charset="0"/>
                  </a:rPr>
                  <a:t>gebroken bast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altLang="nl-NL" sz="2400">
                    <a:solidFill>
                      <a:srgbClr val="3333CC"/>
                    </a:solidFill>
                    <a:latin typeface="Times New Roman" panose="02020603050405020304" pitchFamily="18" charset="0"/>
                  </a:rPr>
                  <a:t>(alle Tilia-soorten)</a:t>
                </a:r>
              </a:p>
            </p:txBody>
          </p:sp>
          <p:pic>
            <p:nvPicPr>
              <p:cNvPr id="1083404" name="Picture 1036" descr="C:\Mijn documenten\trapezium.jp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6" y="2160"/>
                <a:ext cx="768" cy="6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83405" name="Line 1037"/>
              <p:cNvSpPr>
                <a:spLocks noChangeShapeType="1"/>
              </p:cNvSpPr>
              <p:nvPr/>
            </p:nvSpPr>
            <p:spPr bwMode="auto">
              <a:xfrm rot="17856379" flipV="1">
                <a:off x="4032" y="2688"/>
                <a:ext cx="336" cy="62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3333CC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83406" name="Line 1038"/>
            <p:cNvSpPr>
              <a:spLocks noChangeShapeType="1"/>
            </p:cNvSpPr>
            <p:nvPr/>
          </p:nvSpPr>
          <p:spPr bwMode="auto">
            <a:xfrm flipV="1">
              <a:off x="4416" y="2688"/>
              <a:ext cx="336" cy="62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339058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8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3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3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3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3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3394" grpId="0" autoUpdateAnimBg="0"/>
      <p:bldP spid="108339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ChangeArrowheads="1"/>
          </p:cNvSpPr>
          <p:nvPr/>
        </p:nvSpPr>
        <p:spPr bwMode="auto">
          <a:xfrm>
            <a:off x="528637" y="304800"/>
            <a:ext cx="4195763" cy="3424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6469" name="Rectangle 5"/>
          <p:cNvSpPr>
            <a:spLocks noChangeArrowheads="1"/>
          </p:cNvSpPr>
          <p:nvPr/>
        </p:nvSpPr>
        <p:spPr bwMode="auto">
          <a:xfrm>
            <a:off x="3276601" y="3429000"/>
            <a:ext cx="7162799" cy="3048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6470" name="Text Box 6"/>
          <p:cNvSpPr txBox="1">
            <a:spLocks noChangeArrowheads="1"/>
          </p:cNvSpPr>
          <p:nvPr/>
        </p:nvSpPr>
        <p:spPr bwMode="auto">
          <a:xfrm>
            <a:off x="1752600" y="304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086471" name="Text Box 7"/>
          <p:cNvSpPr txBox="1">
            <a:spLocks noChangeArrowheads="1"/>
          </p:cNvSpPr>
          <p:nvPr/>
        </p:nvSpPr>
        <p:spPr bwMode="auto">
          <a:xfrm>
            <a:off x="4648200" y="304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086477" name="Text Box 13"/>
          <p:cNvSpPr txBox="1">
            <a:spLocks noChangeArrowheads="1"/>
          </p:cNvSpPr>
          <p:nvPr/>
        </p:nvSpPr>
        <p:spPr bwMode="auto">
          <a:xfrm>
            <a:off x="6324600" y="6019801"/>
            <a:ext cx="1766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3333CC"/>
                </a:solidFill>
                <a:latin typeface="Times New Roman" panose="02020603050405020304" pitchFamily="18" charset="0"/>
              </a:rPr>
              <a:t>Tilia tomentosa</a:t>
            </a:r>
          </a:p>
        </p:txBody>
      </p:sp>
      <p:sp>
        <p:nvSpPr>
          <p:cNvPr id="1086478" name="Rectangle 14"/>
          <p:cNvSpPr>
            <a:spLocks noChangeArrowheads="1"/>
          </p:cNvSpPr>
          <p:nvPr/>
        </p:nvSpPr>
        <p:spPr bwMode="auto">
          <a:xfrm>
            <a:off x="4648200" y="304800"/>
            <a:ext cx="2743200" cy="29733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6479" name="Text Box 15"/>
          <p:cNvSpPr txBox="1">
            <a:spLocks noChangeArrowheads="1"/>
          </p:cNvSpPr>
          <p:nvPr/>
        </p:nvSpPr>
        <p:spPr bwMode="auto">
          <a:xfrm>
            <a:off x="4724401" y="2819401"/>
            <a:ext cx="1471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3333CC"/>
                </a:solidFill>
                <a:latin typeface="Times New Roman" panose="02020603050405020304" pitchFamily="18" charset="0"/>
              </a:rPr>
              <a:t>Tilia cordata</a:t>
            </a:r>
          </a:p>
        </p:txBody>
      </p:sp>
      <p:sp>
        <p:nvSpPr>
          <p:cNvPr id="1086480" name="Text Box 16"/>
          <p:cNvSpPr txBox="1">
            <a:spLocks noChangeArrowheads="1"/>
          </p:cNvSpPr>
          <p:nvPr/>
        </p:nvSpPr>
        <p:spPr bwMode="auto">
          <a:xfrm>
            <a:off x="6248400" y="3429000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3</a:t>
            </a:r>
            <a:endParaRPr lang="nl-NL" altLang="nl-NL" sz="2400" dirty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86481" name="Picture 17" descr="C:\WINDOWS\Desktop\ktc\tilia platyphyllos twijg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1" y="457200"/>
            <a:ext cx="11144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482" name="Picture 18" descr="C:\WINDOWS\Desktop\ktc\tilia cordata twijg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381000"/>
            <a:ext cx="431800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486" name="Picture 22" descr="C:\Mijn documenten\planten s t u\tilia tomentosa twij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800" y="3581400"/>
            <a:ext cx="49053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487" name="Picture 23" descr="C:\WINDOWS\Desktop\ktc\tilia tomentosa twijg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8801" y="3505200"/>
            <a:ext cx="89376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488" name="Picture 24" descr="C:\Mijn documenten\keg\tilia platyphyllos blad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350" y="357188"/>
            <a:ext cx="2170111" cy="326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490" name="Picture 26" descr="C:\Mijn documenten\keg\tilia tomentosa boven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4907" y="3581400"/>
            <a:ext cx="2040353" cy="220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6474" name="Text Box 10"/>
          <p:cNvSpPr txBox="1">
            <a:spLocks noChangeArrowheads="1"/>
          </p:cNvSpPr>
          <p:nvPr/>
        </p:nvSpPr>
        <p:spPr bwMode="auto">
          <a:xfrm>
            <a:off x="1812926" y="2833689"/>
            <a:ext cx="1978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Tilia</a:t>
            </a:r>
            <a:r>
              <a:rPr lang="nl-NL" altLang="nl-NL" sz="200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nl-NL" altLang="nl-NL" sz="200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platyphyllos</a:t>
            </a:r>
            <a:endParaRPr lang="nl-NL" altLang="nl-NL" sz="2000" dirty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86492" name="Picture 28" descr="C:\Mijn documenten\scanplanten\tilia cordata bl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838201"/>
            <a:ext cx="1341438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6493" name="Rectangle 29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1600200" cy="533400"/>
          </a:xfrm>
          <a:noFill/>
          <a:ln/>
        </p:spPr>
        <p:txBody>
          <a:bodyPr/>
          <a:lstStyle/>
          <a:p>
            <a:r>
              <a:rPr lang="nl-NL" altLang="nl-NL" sz="1200" dirty="0" err="1">
                <a:solidFill>
                  <a:schemeClr val="bg1"/>
                </a:solidFill>
              </a:rPr>
              <a:t>Tilia</a:t>
            </a:r>
            <a:r>
              <a:rPr lang="nl-NL" altLang="nl-NL" sz="1200" dirty="0">
                <a:solidFill>
                  <a:schemeClr val="bg1"/>
                </a:solidFill>
              </a:rPr>
              <a:t> overzicht</a:t>
            </a:r>
          </a:p>
        </p:txBody>
      </p:sp>
    </p:spTree>
    <p:extLst>
      <p:ext uri="{BB962C8B-B14F-4D97-AF65-F5344CB8AC3E}">
        <p14:creationId xmlns:p14="http://schemas.microsoft.com/office/powerpoint/2010/main" val="3835538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6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6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6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86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86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86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86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86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86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86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86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86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6477" grpId="0" autoUpdateAnimBg="0"/>
      <p:bldP spid="1086479" grpId="0" autoUpdateAnimBg="0"/>
      <p:bldP spid="108647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7490" name="Picture 2" descr="C:\Mijn documenten\planten\scan\ulmus hollandica wrede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914400"/>
            <a:ext cx="38798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7491" name="Picture 3" descr="C:\Mijn documenten\keg\ulmus carp wrede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6089" y="228600"/>
            <a:ext cx="378777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7492" name="Picture 4" descr="C:\Mijn documenten\keg\ulmus carp wrede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4343400"/>
            <a:ext cx="1676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7493" name="Text Box 5"/>
          <p:cNvSpPr txBox="1">
            <a:spLocks noChangeArrowheads="1"/>
          </p:cNvSpPr>
          <p:nvPr/>
        </p:nvSpPr>
        <p:spPr bwMode="auto">
          <a:xfrm>
            <a:off x="3810000" y="4572000"/>
            <a:ext cx="168668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latin typeface="Times New Roman" panose="02020603050405020304" pitchFamily="18" charset="0"/>
              </a:rPr>
              <a:t>gekrulde,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latin typeface="Times New Roman" panose="02020603050405020304" pitchFamily="18" charset="0"/>
              </a:rPr>
              <a:t>tegen 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latin typeface="Times New Roman" panose="02020603050405020304" pitchFamily="18" charset="0"/>
              </a:rPr>
              <a:t>twijg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latin typeface="Times New Roman" panose="02020603050405020304" pitchFamily="18" charset="0"/>
              </a:rPr>
              <a:t>aangedrukte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latin typeface="Times New Roman" panose="02020603050405020304" pitchFamily="18" charset="0"/>
              </a:rPr>
              <a:t>bladeren</a:t>
            </a:r>
          </a:p>
        </p:txBody>
      </p:sp>
      <p:pic>
        <p:nvPicPr>
          <p:cNvPr id="1087494" name="Picture 6" descr="C:\Mijn documenten\planten s t u\ulmus hollandia wrede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914400"/>
            <a:ext cx="3886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7495" name="Rectangle 7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1600200" cy="533400"/>
          </a:xfrm>
          <a:noFill/>
          <a:ln/>
        </p:spPr>
        <p:txBody>
          <a:bodyPr/>
          <a:lstStyle/>
          <a:p>
            <a:r>
              <a:rPr lang="nl-NL" altLang="nl-NL" sz="1200" dirty="0" err="1">
                <a:solidFill>
                  <a:schemeClr val="bg1"/>
                </a:solidFill>
              </a:rPr>
              <a:t>Ulmus</a:t>
            </a:r>
            <a:r>
              <a:rPr lang="nl-NL" altLang="nl-NL" sz="1200" dirty="0">
                <a:solidFill>
                  <a:schemeClr val="bg1"/>
                </a:solidFill>
              </a:rPr>
              <a:t> x </a:t>
            </a:r>
            <a:r>
              <a:rPr lang="nl-NL" altLang="nl-NL" sz="1200" dirty="0" err="1">
                <a:solidFill>
                  <a:schemeClr val="bg1"/>
                </a:solidFill>
              </a:rPr>
              <a:t>holl</a:t>
            </a:r>
            <a:r>
              <a:rPr lang="nl-NL" altLang="nl-NL" sz="1200" dirty="0">
                <a:solidFill>
                  <a:schemeClr val="bg1"/>
                </a:solidFill>
              </a:rPr>
              <a:t>. ‘</a:t>
            </a:r>
            <a:r>
              <a:rPr lang="nl-NL" altLang="nl-NL" sz="1200" dirty="0" err="1">
                <a:solidFill>
                  <a:schemeClr val="bg1"/>
                </a:solidFill>
              </a:rPr>
              <a:t>Wredei</a:t>
            </a:r>
            <a:r>
              <a:rPr lang="nl-NL" altLang="nl-NL" sz="1200" dirty="0">
                <a:solidFill>
                  <a:schemeClr val="bg1"/>
                </a:solidFill>
              </a:rPr>
              <a:t>’ blad</a:t>
            </a:r>
          </a:p>
        </p:txBody>
      </p:sp>
    </p:spTree>
    <p:extLst>
      <p:ext uri="{BB962C8B-B14F-4D97-AF65-F5344CB8AC3E}">
        <p14:creationId xmlns:p14="http://schemas.microsoft.com/office/powerpoint/2010/main" val="288417999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7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7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087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49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514" name="Picture 2" descr="C:\Mijn documenten\planten s t u\ulmus carpnifolia wrede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600201"/>
            <a:ext cx="5105400" cy="480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515" name="Picture 3" descr="C:\Mijn documenten\planten s t u\ulmus wredei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7025" y="1374540"/>
            <a:ext cx="1768475" cy="548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8516" name="Rectangle 4"/>
          <p:cNvSpPr>
            <a:spLocks noGrp="1" noChangeArrowheads="1"/>
          </p:cNvSpPr>
          <p:nvPr>
            <p:ph type="title"/>
          </p:nvPr>
        </p:nvSpPr>
        <p:spPr>
          <a:xfrm>
            <a:off x="3743325" y="304800"/>
            <a:ext cx="7467600" cy="914400"/>
          </a:xfrm>
          <a:noFill/>
          <a:ln/>
        </p:spPr>
        <p:txBody>
          <a:bodyPr/>
          <a:lstStyle/>
          <a:p>
            <a:pPr algn="r"/>
            <a:r>
              <a:rPr lang="nl-NL" altLang="nl-NL" dirty="0" smtClean="0"/>
              <a:t/>
            </a:r>
            <a:br>
              <a:rPr lang="nl-NL" altLang="nl-NL" dirty="0" smtClean="0"/>
            </a:br>
            <a:r>
              <a:rPr lang="nl-NL" altLang="nl-NL" dirty="0" err="1" smtClean="0"/>
              <a:t>Ulmus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carpinifolia</a:t>
            </a:r>
            <a:r>
              <a:rPr lang="nl-NL" altLang="nl-NL" dirty="0" smtClean="0"/>
              <a:t> ‘</a:t>
            </a:r>
            <a:r>
              <a:rPr lang="nl-NL" altLang="nl-NL" dirty="0" err="1" smtClean="0"/>
              <a:t>Wredei</a:t>
            </a:r>
            <a:r>
              <a:rPr lang="nl-NL" altLang="nl-NL" dirty="0" smtClean="0"/>
              <a:t>’</a:t>
            </a:r>
            <a:br>
              <a:rPr lang="nl-NL" altLang="nl-NL" dirty="0" smtClean="0"/>
            </a:br>
            <a:endParaRPr lang="nl-NL" altLang="nl-NL" dirty="0"/>
          </a:p>
        </p:txBody>
      </p:sp>
      <p:sp>
        <p:nvSpPr>
          <p:cNvPr id="1088517" name="Text Box 5"/>
          <p:cNvSpPr txBox="1">
            <a:spLocks noChangeArrowheads="1"/>
          </p:cNvSpPr>
          <p:nvPr/>
        </p:nvSpPr>
        <p:spPr bwMode="auto">
          <a:xfrm>
            <a:off x="2321169" y="723901"/>
            <a:ext cx="1233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i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Goudiep</a:t>
            </a:r>
            <a:endParaRPr lang="nl-NL" altLang="nl-NL" sz="2400" i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7810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8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8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8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8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8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16" grpId="0" autoUpdateAnimBg="0"/>
      <p:bldP spid="108851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3874" name="Picture 2" descr="C:\Mijn documenten\ktc\viburnum fragr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444023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3875" name="Text Box 3"/>
          <p:cNvSpPr txBox="1">
            <a:spLocks noChangeArrowheads="1"/>
          </p:cNvSpPr>
          <p:nvPr/>
        </p:nvSpPr>
        <p:spPr bwMode="auto">
          <a:xfrm>
            <a:off x="8610601" y="6400800"/>
            <a:ext cx="18065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latin typeface="Times New Roman" panose="02020603050405020304" pitchFamily="18" charset="0"/>
              </a:rPr>
              <a:t>winterbloeier</a:t>
            </a:r>
          </a:p>
        </p:txBody>
      </p:sp>
      <p:pic>
        <p:nvPicPr>
          <p:cNvPr id="1103876" name="Picture 4" descr="C:\Mijn documenten\planten v w x y z\vibod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9114" y="914400"/>
            <a:ext cx="3557587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3877" name="Group 5"/>
          <p:cNvGrpSpPr>
            <a:grpSpLocks/>
          </p:cNvGrpSpPr>
          <p:nvPr/>
        </p:nvGrpSpPr>
        <p:grpSpPr bwMode="auto">
          <a:xfrm>
            <a:off x="6629401" y="914400"/>
            <a:ext cx="3825875" cy="5943600"/>
            <a:chOff x="3216" y="576"/>
            <a:chExt cx="2410" cy="3744"/>
          </a:xfrm>
        </p:grpSpPr>
        <p:pic>
          <p:nvPicPr>
            <p:cNvPr id="1103878" name="Picture 6" descr="C:\Mijn documenten\planten\viburnum bodnantense dawn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576"/>
              <a:ext cx="2362" cy="2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3879" name="Rectangle 7"/>
            <p:cNvSpPr>
              <a:spLocks noChangeArrowheads="1"/>
            </p:cNvSpPr>
            <p:nvPr/>
          </p:nvSpPr>
          <p:spPr bwMode="auto">
            <a:xfrm>
              <a:off x="3216" y="3120"/>
              <a:ext cx="2400" cy="1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103880" name="Rectangle 8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1600200" cy="533400"/>
          </a:xfrm>
          <a:noFill/>
          <a:ln/>
        </p:spPr>
        <p:txBody>
          <a:bodyPr/>
          <a:lstStyle/>
          <a:p>
            <a:r>
              <a:rPr lang="nl-NL" altLang="nl-NL" sz="1200" dirty="0">
                <a:solidFill>
                  <a:schemeClr val="bg1"/>
                </a:solidFill>
              </a:rPr>
              <a:t>Viburnum x </a:t>
            </a:r>
            <a:r>
              <a:rPr lang="nl-NL" altLang="nl-NL" sz="1200" dirty="0" err="1">
                <a:solidFill>
                  <a:schemeClr val="bg1"/>
                </a:solidFill>
              </a:rPr>
              <a:t>bodnantense</a:t>
            </a:r>
            <a:r>
              <a:rPr lang="nl-NL" altLang="nl-NL" sz="1200" dirty="0">
                <a:solidFill>
                  <a:schemeClr val="bg1"/>
                </a:solidFill>
              </a:rPr>
              <a:t> blad, bloem</a:t>
            </a:r>
          </a:p>
        </p:txBody>
      </p:sp>
    </p:spTree>
    <p:extLst>
      <p:ext uri="{BB962C8B-B14F-4D97-AF65-F5344CB8AC3E}">
        <p14:creationId xmlns:p14="http://schemas.microsoft.com/office/powerpoint/2010/main" val="289461443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03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1104900" name="Picture 4" descr="C:\Mijn documenten\planten v w x y z\vibod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914401"/>
            <a:ext cx="7924800" cy="522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4901" name="Rectangle 5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1600200" cy="533400"/>
          </a:xfrm>
          <a:noFill/>
          <a:ln/>
        </p:spPr>
        <p:txBody>
          <a:bodyPr/>
          <a:lstStyle/>
          <a:p>
            <a:r>
              <a:rPr lang="nl-NL" altLang="nl-NL" sz="1200" dirty="0">
                <a:solidFill>
                  <a:schemeClr val="bg1"/>
                </a:solidFill>
              </a:rPr>
              <a:t>Viburnum x </a:t>
            </a:r>
            <a:r>
              <a:rPr lang="nl-NL" altLang="nl-NL" sz="1200" dirty="0" err="1">
                <a:solidFill>
                  <a:schemeClr val="bg1"/>
                </a:solidFill>
              </a:rPr>
              <a:t>bodnantense</a:t>
            </a:r>
            <a:r>
              <a:rPr lang="nl-NL" altLang="nl-NL" sz="1200" dirty="0">
                <a:solidFill>
                  <a:schemeClr val="bg1"/>
                </a:solidFill>
              </a:rPr>
              <a:t> vrucht</a:t>
            </a:r>
          </a:p>
        </p:txBody>
      </p:sp>
    </p:spTree>
    <p:extLst>
      <p:ext uri="{BB962C8B-B14F-4D97-AF65-F5344CB8AC3E}">
        <p14:creationId xmlns:p14="http://schemas.microsoft.com/office/powerpoint/2010/main" val="10166073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22" name="Picture 2" descr="C:\Mijn documenten\planten v w x y z\viburnum farreri wi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990600"/>
            <a:ext cx="262731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23" name="Picture 3" descr="C:\Mijn documenten\planten v w x y z\viburnum farreri winter det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905001"/>
            <a:ext cx="4495800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24" name="Picture 4" descr="C:\Mijn documenten\planten v w x y z\viburnum farreri twijg win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137318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25" name="Text Box 5"/>
          <p:cNvSpPr txBox="1">
            <a:spLocks noChangeArrowheads="1"/>
          </p:cNvSpPr>
          <p:nvPr/>
        </p:nvSpPr>
        <p:spPr bwMode="auto">
          <a:xfrm>
            <a:off x="5562601" y="4648201"/>
            <a:ext cx="19623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latin typeface="Times New Roman" panose="02020603050405020304" pitchFamily="18" charset="0"/>
              </a:rPr>
              <a:t>knopschubben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latin typeface="Times New Roman" panose="02020603050405020304" pitchFamily="18" charset="0"/>
              </a:rPr>
              <a:t>loslatend</a:t>
            </a:r>
          </a:p>
        </p:txBody>
      </p:sp>
      <p:sp>
        <p:nvSpPr>
          <p:cNvPr id="1105926" name="Rectangle 6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382000" cy="1143000"/>
          </a:xfrm>
          <a:noFill/>
          <a:ln/>
        </p:spPr>
        <p:txBody>
          <a:bodyPr/>
          <a:lstStyle/>
          <a:p>
            <a:pPr algn="r"/>
            <a:r>
              <a:rPr lang="nl-NL" altLang="nl-NL" dirty="0"/>
              <a:t>Viburnum x </a:t>
            </a:r>
            <a:r>
              <a:rPr lang="nl-NL" altLang="nl-NL" dirty="0" err="1"/>
              <a:t>bodnantense</a:t>
            </a:r>
            <a:r>
              <a:rPr lang="nl-NL" altLang="nl-NL" dirty="0"/>
              <a:t> ‘Dawn’</a:t>
            </a:r>
          </a:p>
        </p:txBody>
      </p:sp>
    </p:spTree>
    <p:extLst>
      <p:ext uri="{BB962C8B-B14F-4D97-AF65-F5344CB8AC3E}">
        <p14:creationId xmlns:p14="http://schemas.microsoft.com/office/powerpoint/2010/main" val="246162659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0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5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2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0"/>
            <a:ext cx="6705600" cy="762000"/>
          </a:xfrm>
        </p:spPr>
        <p:txBody>
          <a:bodyPr/>
          <a:lstStyle/>
          <a:p>
            <a:pPr algn="r"/>
            <a:r>
              <a:rPr lang="nl-NL" altLang="nl-NL" dirty="0"/>
              <a:t>Viburnum </a:t>
            </a:r>
            <a:r>
              <a:rPr lang="nl-NL" altLang="nl-NL" dirty="0" err="1"/>
              <a:t>davidii</a:t>
            </a:r>
            <a:endParaRPr lang="nl-NL" altLang="nl-NL" dirty="0"/>
          </a:p>
        </p:txBody>
      </p:sp>
      <p:sp>
        <p:nvSpPr>
          <p:cNvPr id="1114115" name="Text Box 3"/>
          <p:cNvSpPr txBox="1">
            <a:spLocks noChangeArrowheads="1"/>
          </p:cNvSpPr>
          <p:nvPr/>
        </p:nvSpPr>
        <p:spPr bwMode="auto">
          <a:xfrm>
            <a:off x="8382000" y="6019800"/>
            <a:ext cx="1874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CC99"/>
                </a:solidFill>
                <a:latin typeface="Times New Roman" panose="02020603050405020304" pitchFamily="18" charset="0"/>
              </a:rPr>
              <a:t>groenblijvend</a:t>
            </a:r>
          </a:p>
        </p:txBody>
      </p:sp>
      <p:pic>
        <p:nvPicPr>
          <p:cNvPr id="1114116" name="Picture 4" descr="C:\Mijn documenten\planten2\viburnum davidi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1981200"/>
            <a:ext cx="41148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14117" name="Group 5"/>
          <p:cNvGrpSpPr>
            <a:grpSpLocks/>
          </p:cNvGrpSpPr>
          <p:nvPr/>
        </p:nvGrpSpPr>
        <p:grpSpPr bwMode="auto">
          <a:xfrm>
            <a:off x="4114800" y="685801"/>
            <a:ext cx="6248400" cy="4976813"/>
            <a:chOff x="1632" y="432"/>
            <a:chExt cx="3936" cy="3135"/>
          </a:xfrm>
        </p:grpSpPr>
        <p:pic>
          <p:nvPicPr>
            <p:cNvPr id="1114118" name="Picture 6" descr="C:\Mijn documenten\scanplanten\viburnum daviddi vr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432"/>
              <a:ext cx="1509" cy="1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4119" name="Picture 7" descr="C:\Mijn documenten\planten2\viburnum davidii3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248"/>
              <a:ext cx="2640" cy="2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14120" name="Group 8"/>
          <p:cNvGrpSpPr>
            <a:grpSpLocks/>
          </p:cNvGrpSpPr>
          <p:nvPr/>
        </p:nvGrpSpPr>
        <p:grpSpPr bwMode="auto">
          <a:xfrm>
            <a:off x="1752600" y="228600"/>
            <a:ext cx="2243138" cy="5867400"/>
            <a:chOff x="144" y="144"/>
            <a:chExt cx="1413" cy="3696"/>
          </a:xfrm>
        </p:grpSpPr>
        <p:pic>
          <p:nvPicPr>
            <p:cNvPr id="1114121" name="Picture 9" descr="C:\Mijn documenten\scanplanten\viburnum davidii2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44"/>
              <a:ext cx="1251" cy="3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4122" name="Text Box 10"/>
            <p:cNvSpPr txBox="1">
              <a:spLocks noChangeArrowheads="1"/>
            </p:cNvSpPr>
            <p:nvPr/>
          </p:nvSpPr>
          <p:spPr bwMode="auto">
            <a:xfrm>
              <a:off x="653" y="2817"/>
              <a:ext cx="9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 dirty="0" err="1">
                  <a:solidFill>
                    <a:srgbClr val="3333CC"/>
                  </a:solidFill>
                  <a:latin typeface="Times New Roman" panose="02020603050405020304" pitchFamily="18" charset="0"/>
                </a:rPr>
                <a:t>drienervig</a:t>
              </a:r>
              <a:endParaRPr lang="nl-NL" altLang="nl-NL" sz="2400" dirty="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114123" name="Picture 11" descr="C:\Mijn documenten\scanplanten\viburnum davidii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938" y="147639"/>
            <a:ext cx="375126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84541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14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1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1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1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1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11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9778" name="Picture 2" descr="C:\Mijn documenten\ktc\viburnum opulus t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381000"/>
            <a:ext cx="474186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9779" name="Group 3"/>
          <p:cNvGrpSpPr>
            <a:grpSpLocks/>
          </p:cNvGrpSpPr>
          <p:nvPr/>
        </p:nvGrpSpPr>
        <p:grpSpPr bwMode="auto">
          <a:xfrm>
            <a:off x="6781802" y="304801"/>
            <a:ext cx="3548063" cy="1897063"/>
            <a:chOff x="3312" y="192"/>
            <a:chExt cx="2235" cy="1195"/>
          </a:xfrm>
        </p:grpSpPr>
        <p:pic>
          <p:nvPicPr>
            <p:cNvPr id="1099780" name="Picture 4" descr="C:\Mijn documenten\ktc\viburnum opulus bladsteel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92"/>
              <a:ext cx="1217" cy="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9781" name="AutoShape 5"/>
            <p:cNvSpPr>
              <a:spLocks noChangeArrowheads="1"/>
            </p:cNvSpPr>
            <p:nvPr/>
          </p:nvSpPr>
          <p:spPr bwMode="auto">
            <a:xfrm rot="19300367">
              <a:off x="4051" y="893"/>
              <a:ext cx="231" cy="440"/>
            </a:xfrm>
            <a:prstGeom prst="upArrow">
              <a:avLst>
                <a:gd name="adj1" fmla="val 50000"/>
                <a:gd name="adj2" fmla="val 130195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99782" name="Text Box 6"/>
            <p:cNvSpPr txBox="1">
              <a:spLocks noChangeArrowheads="1"/>
            </p:cNvSpPr>
            <p:nvPr/>
          </p:nvSpPr>
          <p:spPr bwMode="auto">
            <a:xfrm>
              <a:off x="4512" y="864"/>
              <a:ext cx="103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>
                  <a:solidFill>
                    <a:srgbClr val="3333CC"/>
                  </a:solidFill>
                  <a:latin typeface="Times New Roman" panose="02020603050405020304" pitchFamily="18" charset="0"/>
                </a:rPr>
                <a:t>klieren op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>
                  <a:solidFill>
                    <a:srgbClr val="3333CC"/>
                  </a:solidFill>
                  <a:latin typeface="Times New Roman" panose="02020603050405020304" pitchFamily="18" charset="0"/>
                </a:rPr>
                <a:t>de bladsteel</a:t>
              </a:r>
            </a:p>
          </p:txBody>
        </p:sp>
      </p:grpSp>
      <p:pic>
        <p:nvPicPr>
          <p:cNvPr id="1099783" name="Picture 7" descr="C:\Mijn documenten\fuji5\viburnum opulus twijg bla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1" y="2209800"/>
            <a:ext cx="309721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9784" name="Rectangle 8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1600200" cy="533400"/>
          </a:xfrm>
          <a:noFill/>
          <a:ln/>
        </p:spPr>
        <p:txBody>
          <a:bodyPr/>
          <a:lstStyle/>
          <a:p>
            <a:r>
              <a:rPr lang="nl-NL" altLang="nl-NL" sz="1200" dirty="0">
                <a:solidFill>
                  <a:schemeClr val="bg1"/>
                </a:solidFill>
              </a:rPr>
              <a:t>Viburnum </a:t>
            </a:r>
            <a:r>
              <a:rPr lang="nl-NL" altLang="nl-NL" sz="1200" dirty="0" err="1">
                <a:solidFill>
                  <a:schemeClr val="bg1"/>
                </a:solidFill>
              </a:rPr>
              <a:t>opulus</a:t>
            </a:r>
            <a:r>
              <a:rPr lang="nl-NL" altLang="nl-NL" sz="1200" dirty="0">
                <a:solidFill>
                  <a:schemeClr val="bg1"/>
                </a:solidFill>
              </a:rPr>
              <a:t> blad</a:t>
            </a:r>
          </a:p>
        </p:txBody>
      </p:sp>
    </p:spTree>
    <p:extLst>
      <p:ext uri="{BB962C8B-B14F-4D97-AF65-F5344CB8AC3E}">
        <p14:creationId xmlns:p14="http://schemas.microsoft.com/office/powerpoint/2010/main" val="4279176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9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0802" name="Picture 2" descr="C:\Mijn documenten\planten\scan\viburnum opulus v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371601"/>
            <a:ext cx="4343400" cy="294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0803" name="Group 3"/>
          <p:cNvGrpSpPr>
            <a:grpSpLocks/>
          </p:cNvGrpSpPr>
          <p:nvPr/>
        </p:nvGrpSpPr>
        <p:grpSpPr bwMode="auto">
          <a:xfrm>
            <a:off x="1752600" y="304801"/>
            <a:ext cx="5334000" cy="4994275"/>
            <a:chOff x="144" y="192"/>
            <a:chExt cx="3360" cy="3146"/>
          </a:xfrm>
        </p:grpSpPr>
        <p:pic>
          <p:nvPicPr>
            <p:cNvPr id="1100804" name="Picture 4" descr="C:\Mijn documenten\planten\scan\viburnum opulus bloei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864"/>
              <a:ext cx="2640" cy="1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0805" name="Text Box 5"/>
            <p:cNvSpPr txBox="1">
              <a:spLocks noChangeArrowheads="1"/>
            </p:cNvSpPr>
            <p:nvPr/>
          </p:nvSpPr>
          <p:spPr bwMode="auto">
            <a:xfrm>
              <a:off x="336" y="192"/>
              <a:ext cx="179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>
                  <a:solidFill>
                    <a:srgbClr val="3333CC"/>
                  </a:solidFill>
                  <a:latin typeface="Times New Roman" panose="02020603050405020304" pitchFamily="18" charset="0"/>
                </a:rPr>
                <a:t>steriele (lok) bloemen</a:t>
              </a:r>
            </a:p>
          </p:txBody>
        </p:sp>
        <p:sp>
          <p:nvSpPr>
            <p:cNvPr id="1100806" name="Text Box 6"/>
            <p:cNvSpPr txBox="1">
              <a:spLocks noChangeArrowheads="1"/>
            </p:cNvSpPr>
            <p:nvPr/>
          </p:nvSpPr>
          <p:spPr bwMode="auto">
            <a:xfrm>
              <a:off x="1142" y="3050"/>
              <a:ext cx="23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>
                  <a:solidFill>
                    <a:srgbClr val="3333CC"/>
                  </a:solidFill>
                  <a:latin typeface="Times New Roman" panose="02020603050405020304" pitchFamily="18" charset="0"/>
                </a:rPr>
                <a:t>fertiele (vruchtbare) bloemen</a:t>
              </a:r>
            </a:p>
          </p:txBody>
        </p:sp>
        <p:sp>
          <p:nvSpPr>
            <p:cNvPr id="1100807" name="Line 7"/>
            <p:cNvSpPr>
              <a:spLocks noChangeShapeType="1"/>
            </p:cNvSpPr>
            <p:nvPr/>
          </p:nvSpPr>
          <p:spPr bwMode="auto">
            <a:xfrm>
              <a:off x="1727" y="480"/>
              <a:ext cx="0" cy="86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00808" name="Line 8"/>
            <p:cNvSpPr>
              <a:spLocks noChangeShapeType="1"/>
            </p:cNvSpPr>
            <p:nvPr/>
          </p:nvSpPr>
          <p:spPr bwMode="auto">
            <a:xfrm flipV="1">
              <a:off x="1488" y="2208"/>
              <a:ext cx="0" cy="81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100809" name="Rectangle 9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1600200" cy="533400"/>
          </a:xfrm>
          <a:noFill/>
          <a:ln/>
        </p:spPr>
        <p:txBody>
          <a:bodyPr/>
          <a:lstStyle/>
          <a:p>
            <a:r>
              <a:rPr lang="nl-NL" altLang="nl-NL" sz="1200" dirty="0">
                <a:solidFill>
                  <a:schemeClr val="bg1"/>
                </a:solidFill>
              </a:rPr>
              <a:t>Viburnum </a:t>
            </a:r>
            <a:r>
              <a:rPr lang="nl-NL" altLang="nl-NL" sz="1200" dirty="0" err="1">
                <a:solidFill>
                  <a:schemeClr val="bg1"/>
                </a:solidFill>
              </a:rPr>
              <a:t>opulus</a:t>
            </a:r>
            <a:r>
              <a:rPr lang="nl-NL" altLang="nl-NL" sz="1200" dirty="0">
                <a:solidFill>
                  <a:schemeClr val="bg1"/>
                </a:solidFill>
              </a:rPr>
              <a:t> bloem, vrucht</a:t>
            </a:r>
          </a:p>
        </p:txBody>
      </p:sp>
    </p:spTree>
    <p:extLst>
      <p:ext uri="{BB962C8B-B14F-4D97-AF65-F5344CB8AC3E}">
        <p14:creationId xmlns:p14="http://schemas.microsoft.com/office/powerpoint/2010/main" val="36816180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572000"/>
            <a:ext cx="2209800" cy="685800"/>
          </a:xfrm>
          <a:noFill/>
          <a:ln/>
        </p:spPr>
        <p:txBody>
          <a:bodyPr/>
          <a:lstStyle/>
          <a:p>
            <a:r>
              <a:rPr lang="nl-NL" altLang="nl-NL" sz="2000" dirty="0" err="1">
                <a:solidFill>
                  <a:schemeClr val="bg1"/>
                </a:solidFill>
              </a:rPr>
              <a:t>Sorbus</a:t>
            </a:r>
            <a:r>
              <a:rPr lang="nl-NL" altLang="nl-NL" sz="2000" dirty="0">
                <a:solidFill>
                  <a:schemeClr val="bg1"/>
                </a:solidFill>
              </a:rPr>
              <a:t> </a:t>
            </a:r>
            <a:r>
              <a:rPr lang="nl-NL" altLang="nl-NL" sz="2000" dirty="0" err="1">
                <a:solidFill>
                  <a:schemeClr val="bg1"/>
                </a:solidFill>
              </a:rPr>
              <a:t>aucuparia</a:t>
            </a:r>
            <a:r>
              <a:rPr lang="nl-NL" altLang="nl-NL" sz="2000" dirty="0">
                <a:solidFill>
                  <a:schemeClr val="bg1"/>
                </a:solidFill>
              </a:rPr>
              <a:t> vrucht, boom</a:t>
            </a:r>
          </a:p>
        </p:txBody>
      </p:sp>
      <p:pic>
        <p:nvPicPr>
          <p:cNvPr id="1144835" name="Picture 3" descr="C:\Mijn documenten\planten s t u\sorbauc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1200" y="8153400"/>
            <a:ext cx="5081588" cy="377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4836" name="Picture 4" descr="C:\Mijn documenten\planten s t u\sorbauc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609600"/>
            <a:ext cx="40894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4837" name="Picture 5" descr="C:\Mijn documenten\planten s t u\sorbauc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1" y="609600"/>
            <a:ext cx="4367213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8084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1826" name="Picture 2" descr="C:\Mijn documenten\planten v w x y z\viburnum opulus wint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1" y="685800"/>
            <a:ext cx="160972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1827" name="Picture 3" descr="C:\Mijn documenten\planten v w x y z\viburnum opulus winte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1511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1828" name="Text Box 4"/>
          <p:cNvSpPr txBox="1">
            <a:spLocks noChangeArrowheads="1"/>
          </p:cNvSpPr>
          <p:nvPr/>
        </p:nvSpPr>
        <p:spPr bwMode="auto">
          <a:xfrm>
            <a:off x="1752601" y="1828800"/>
            <a:ext cx="1157689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latin typeface="Times New Roman" panose="02020603050405020304" pitchFamily="18" charset="0"/>
              </a:rPr>
              <a:t>hoekige</a:t>
            </a:r>
          </a:p>
          <a:p>
            <a:pPr fontAlgn="base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latin typeface="Times New Roman" panose="02020603050405020304" pitchFamily="18" charset="0"/>
              </a:rPr>
              <a:t>twijgen</a:t>
            </a:r>
          </a:p>
        </p:txBody>
      </p:sp>
      <p:sp>
        <p:nvSpPr>
          <p:cNvPr id="1101829" name="AutoShape 5"/>
          <p:cNvSpPr>
            <a:spLocks noChangeArrowheads="1"/>
          </p:cNvSpPr>
          <p:nvPr/>
        </p:nvSpPr>
        <p:spPr bwMode="auto">
          <a:xfrm rot="18812084">
            <a:off x="2933700" y="2476500"/>
            <a:ext cx="152400" cy="1447800"/>
          </a:xfrm>
          <a:prstGeom prst="downArrow">
            <a:avLst>
              <a:gd name="adj1" fmla="val 50000"/>
              <a:gd name="adj2" fmla="val 23750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1830" name="Rectangle 6"/>
          <p:cNvSpPr>
            <a:spLocks noGrp="1" noChangeArrowheads="1"/>
          </p:cNvSpPr>
          <p:nvPr>
            <p:ph type="title"/>
          </p:nvPr>
        </p:nvSpPr>
        <p:spPr>
          <a:xfrm>
            <a:off x="6248400" y="0"/>
            <a:ext cx="4267200" cy="1143000"/>
          </a:xfrm>
          <a:noFill/>
          <a:ln/>
        </p:spPr>
        <p:txBody>
          <a:bodyPr/>
          <a:lstStyle/>
          <a:p>
            <a:pPr algn="r"/>
            <a:r>
              <a:rPr lang="nl-NL" altLang="nl-NL" dirty="0"/>
              <a:t>Viburnum </a:t>
            </a:r>
            <a:r>
              <a:rPr lang="nl-NL" altLang="nl-NL" dirty="0" err="1"/>
              <a:t>opulus</a:t>
            </a:r>
            <a:endParaRPr lang="nl-NL" altLang="nl-NL" dirty="0"/>
          </a:p>
        </p:txBody>
      </p:sp>
      <p:sp>
        <p:nvSpPr>
          <p:cNvPr id="1101831" name="Text Box 7"/>
          <p:cNvSpPr txBox="1">
            <a:spLocks noChangeArrowheads="1"/>
          </p:cNvSpPr>
          <p:nvPr/>
        </p:nvSpPr>
        <p:spPr bwMode="auto">
          <a:xfrm>
            <a:off x="8382001" y="914400"/>
            <a:ext cx="190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i="1">
                <a:solidFill>
                  <a:srgbClr val="008000"/>
                </a:solidFill>
                <a:latin typeface="Times New Roman" panose="02020603050405020304" pitchFamily="18" charset="0"/>
              </a:rPr>
              <a:t>Gelderse roos</a:t>
            </a:r>
          </a:p>
        </p:txBody>
      </p:sp>
    </p:spTree>
    <p:extLst>
      <p:ext uri="{BB962C8B-B14F-4D97-AF65-F5344CB8AC3E}">
        <p14:creationId xmlns:p14="http://schemas.microsoft.com/office/powerpoint/2010/main" val="264488950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1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1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1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1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1830" grpId="0" autoUpdateAnimBg="0"/>
      <p:bldP spid="110183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0"/>
            <a:ext cx="7772400" cy="1143000"/>
          </a:xfrm>
        </p:spPr>
        <p:txBody>
          <a:bodyPr/>
          <a:lstStyle/>
          <a:p>
            <a:pPr algn="r"/>
            <a:r>
              <a:rPr lang="nl-NL" altLang="nl-NL" sz="3600" dirty="0">
                <a:solidFill>
                  <a:schemeClr val="tx1"/>
                </a:solidFill>
              </a:rPr>
              <a:t>Viburnum </a:t>
            </a:r>
            <a:r>
              <a:rPr lang="nl-NL" altLang="nl-NL" sz="3600" dirty="0" err="1">
                <a:solidFill>
                  <a:schemeClr val="tx1"/>
                </a:solidFill>
              </a:rPr>
              <a:t>opulus</a:t>
            </a:r>
            <a:r>
              <a:rPr lang="nl-NL" altLang="nl-NL" sz="3600" dirty="0">
                <a:solidFill>
                  <a:schemeClr val="tx1"/>
                </a:solidFill>
              </a:rPr>
              <a:t> ‘</a:t>
            </a:r>
            <a:r>
              <a:rPr lang="nl-NL" altLang="nl-NL" sz="3600" dirty="0" err="1">
                <a:solidFill>
                  <a:schemeClr val="tx1"/>
                </a:solidFill>
              </a:rPr>
              <a:t>Roseum</a:t>
            </a:r>
            <a:r>
              <a:rPr lang="nl-NL" altLang="nl-NL" sz="3600" dirty="0">
                <a:solidFill>
                  <a:schemeClr val="tx1"/>
                </a:solidFill>
              </a:rPr>
              <a:t>’</a:t>
            </a:r>
          </a:p>
        </p:txBody>
      </p:sp>
      <p:pic>
        <p:nvPicPr>
          <p:cNvPr id="1102851" name="Picture 3" descr="C:\Mijn documenten\planten\scan\viburnum opulus roseu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62"/>
          <a:stretch>
            <a:fillRect/>
          </a:stretch>
        </p:blipFill>
        <p:spPr bwMode="auto">
          <a:xfrm>
            <a:off x="1828800" y="990601"/>
            <a:ext cx="3873500" cy="569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2852" name="Text Box 4"/>
          <p:cNvSpPr txBox="1">
            <a:spLocks noChangeArrowheads="1"/>
          </p:cNvSpPr>
          <p:nvPr/>
        </p:nvSpPr>
        <p:spPr bwMode="auto">
          <a:xfrm>
            <a:off x="5943601" y="4343401"/>
            <a:ext cx="30925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latin typeface="Times New Roman" panose="02020603050405020304" pitchFamily="18" charset="0"/>
              </a:rPr>
              <a:t>alléén steriele bloemen,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latin typeface="Times New Roman" panose="02020603050405020304" pitchFamily="18" charset="0"/>
              </a:rPr>
              <a:t>géén vruchten</a:t>
            </a:r>
          </a:p>
        </p:txBody>
      </p:sp>
      <p:grpSp>
        <p:nvGrpSpPr>
          <p:cNvPr id="1102853" name="Group 5"/>
          <p:cNvGrpSpPr>
            <a:grpSpLocks/>
          </p:cNvGrpSpPr>
          <p:nvPr/>
        </p:nvGrpSpPr>
        <p:grpSpPr bwMode="auto">
          <a:xfrm>
            <a:off x="5181601" y="990600"/>
            <a:ext cx="5287963" cy="2819400"/>
            <a:chOff x="2304" y="624"/>
            <a:chExt cx="3331" cy="1776"/>
          </a:xfrm>
        </p:grpSpPr>
        <p:grpSp>
          <p:nvGrpSpPr>
            <p:cNvPr id="1102854" name="Group 6"/>
            <p:cNvGrpSpPr>
              <a:grpSpLocks/>
            </p:cNvGrpSpPr>
            <p:nvPr/>
          </p:nvGrpSpPr>
          <p:grpSpPr bwMode="auto">
            <a:xfrm>
              <a:off x="2304" y="624"/>
              <a:ext cx="3331" cy="480"/>
              <a:chOff x="2304" y="624"/>
              <a:chExt cx="3331" cy="480"/>
            </a:xfrm>
          </p:grpSpPr>
          <p:sp>
            <p:nvSpPr>
              <p:cNvPr id="1102855" name="Text Box 7"/>
              <p:cNvSpPr txBox="1">
                <a:spLocks noChangeArrowheads="1"/>
              </p:cNvSpPr>
              <p:nvPr/>
            </p:nvSpPr>
            <p:spPr bwMode="auto">
              <a:xfrm>
                <a:off x="4032" y="624"/>
                <a:ext cx="160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400" i="1">
                    <a:solidFill>
                      <a:srgbClr val="008000"/>
                    </a:solidFill>
                    <a:latin typeface="Times New Roman" panose="02020603050405020304" pitchFamily="18" charset="0"/>
                  </a:rPr>
                  <a:t>Gewone sneeuwbal</a:t>
                </a:r>
              </a:p>
            </p:txBody>
          </p:sp>
          <p:sp>
            <p:nvSpPr>
              <p:cNvPr id="1102856" name="Line 8"/>
              <p:cNvSpPr>
                <a:spLocks noChangeShapeType="1"/>
              </p:cNvSpPr>
              <p:nvPr/>
            </p:nvSpPr>
            <p:spPr bwMode="auto">
              <a:xfrm flipH="1">
                <a:off x="2304" y="816"/>
                <a:ext cx="1584" cy="288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3333CC"/>
                  </a:solidFill>
                  <a:latin typeface="Times New Roman" panose="02020603050405020304" pitchFamily="18" charset="0"/>
                </a:endParaRPr>
              </a:p>
            </p:txBody>
          </p:sp>
        </p:grpSp>
        <p:pic>
          <p:nvPicPr>
            <p:cNvPr id="110285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056"/>
              <a:ext cx="1290" cy="1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8092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2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2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2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0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2850" grpId="0" autoUpdateAnimBg="0"/>
      <p:bldP spid="110285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5138" name="Picture 2" descr="C:\Mijn documenten\ktc\viburnum rhytidophyllu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4529138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15139" name="Group 3"/>
          <p:cNvGrpSpPr>
            <a:grpSpLocks/>
          </p:cNvGrpSpPr>
          <p:nvPr/>
        </p:nvGrpSpPr>
        <p:grpSpPr bwMode="auto">
          <a:xfrm>
            <a:off x="7467600" y="1066800"/>
            <a:ext cx="2820988" cy="5562600"/>
            <a:chOff x="3744" y="672"/>
            <a:chExt cx="1777" cy="3504"/>
          </a:xfrm>
        </p:grpSpPr>
        <p:sp>
          <p:nvSpPr>
            <p:cNvPr id="1115140" name="Text Box 4"/>
            <p:cNvSpPr txBox="1">
              <a:spLocks noChangeArrowheads="1"/>
            </p:cNvSpPr>
            <p:nvPr/>
          </p:nvSpPr>
          <p:spPr bwMode="auto">
            <a:xfrm>
              <a:off x="3744" y="3888"/>
              <a:ext cx="177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>
                  <a:solidFill>
                    <a:srgbClr val="3333CC"/>
                  </a:solidFill>
                  <a:latin typeface="Times New Roman" panose="02020603050405020304" pitchFamily="18" charset="0"/>
                </a:rPr>
                <a:t>twijgen met sterharen</a:t>
              </a:r>
            </a:p>
          </p:txBody>
        </p:sp>
        <p:pic>
          <p:nvPicPr>
            <p:cNvPr id="1115141" name="Picture 5" descr="C:\Mijn documenten\planten v w x y z\viburnum rhytidophyllumtwi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672"/>
              <a:ext cx="1759" cy="3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15142" name="Text Box 6"/>
          <p:cNvSpPr txBox="1">
            <a:spLocks noChangeArrowheads="1"/>
          </p:cNvSpPr>
          <p:nvPr/>
        </p:nvSpPr>
        <p:spPr bwMode="auto">
          <a:xfrm>
            <a:off x="1828800" y="6096000"/>
            <a:ext cx="1874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CC99"/>
                </a:solidFill>
                <a:latin typeface="Times New Roman" panose="02020603050405020304" pitchFamily="18" charset="0"/>
              </a:rPr>
              <a:t>groenblijvend</a:t>
            </a:r>
          </a:p>
        </p:txBody>
      </p:sp>
      <p:grpSp>
        <p:nvGrpSpPr>
          <p:cNvPr id="1115143" name="Group 7"/>
          <p:cNvGrpSpPr>
            <a:grpSpLocks/>
          </p:cNvGrpSpPr>
          <p:nvPr/>
        </p:nvGrpSpPr>
        <p:grpSpPr bwMode="auto">
          <a:xfrm>
            <a:off x="6094414" y="990600"/>
            <a:ext cx="4289425" cy="5868988"/>
            <a:chOff x="2879" y="624"/>
            <a:chExt cx="2702" cy="3697"/>
          </a:xfrm>
        </p:grpSpPr>
        <p:pic>
          <p:nvPicPr>
            <p:cNvPr id="1115144" name="Picture 8" descr="C:\Mijn documenten\planten v w x y z\virh76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624"/>
              <a:ext cx="2701" cy="3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5145" name="Rectangle 9"/>
            <p:cNvSpPr>
              <a:spLocks noChangeArrowheads="1"/>
            </p:cNvSpPr>
            <p:nvPr/>
          </p:nvSpPr>
          <p:spPr bwMode="auto">
            <a:xfrm>
              <a:off x="2879" y="3840"/>
              <a:ext cx="2689" cy="48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115146" name="Rectangle 10"/>
          <p:cNvSpPr>
            <a:spLocks noGrp="1" noChangeArrowheads="1"/>
          </p:cNvSpPr>
          <p:nvPr>
            <p:ph type="title"/>
          </p:nvPr>
        </p:nvSpPr>
        <p:spPr>
          <a:xfrm>
            <a:off x="3581400" y="228600"/>
            <a:ext cx="1600200" cy="533400"/>
          </a:xfrm>
          <a:noFill/>
          <a:ln/>
        </p:spPr>
        <p:txBody>
          <a:bodyPr/>
          <a:lstStyle/>
          <a:p>
            <a:r>
              <a:rPr lang="nl-NL" altLang="nl-NL" sz="1200" dirty="0">
                <a:solidFill>
                  <a:schemeClr val="bg1"/>
                </a:solidFill>
              </a:rPr>
              <a:t>Viburnum </a:t>
            </a:r>
            <a:r>
              <a:rPr lang="nl-NL" altLang="nl-NL" sz="1200" dirty="0" err="1">
                <a:solidFill>
                  <a:schemeClr val="bg1"/>
                </a:solidFill>
              </a:rPr>
              <a:t>rhytidophyllum</a:t>
            </a:r>
            <a:r>
              <a:rPr lang="nl-NL" altLang="nl-NL" sz="1200" dirty="0">
                <a:solidFill>
                  <a:schemeClr val="bg1"/>
                </a:solidFill>
              </a:rPr>
              <a:t> blad, bloem</a:t>
            </a:r>
          </a:p>
        </p:txBody>
      </p:sp>
    </p:spTree>
    <p:extLst>
      <p:ext uri="{BB962C8B-B14F-4D97-AF65-F5344CB8AC3E}">
        <p14:creationId xmlns:p14="http://schemas.microsoft.com/office/powerpoint/2010/main" val="2756752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1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1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62" name="Picture 2" descr="C:\Mijn documenten\planten v w x y z\virh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143001"/>
            <a:ext cx="7239000" cy="519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163" name="Rectangle 3"/>
          <p:cNvSpPr>
            <a:spLocks noGrp="1" noChangeArrowheads="1"/>
          </p:cNvSpPr>
          <p:nvPr>
            <p:ph type="title"/>
          </p:nvPr>
        </p:nvSpPr>
        <p:spPr>
          <a:xfrm>
            <a:off x="2819400" y="0"/>
            <a:ext cx="7543800" cy="1143000"/>
          </a:xfrm>
          <a:noFill/>
          <a:ln/>
        </p:spPr>
        <p:txBody>
          <a:bodyPr/>
          <a:lstStyle/>
          <a:p>
            <a:pPr algn="r"/>
            <a:r>
              <a:rPr lang="nl-NL" altLang="nl-NL" dirty="0"/>
              <a:t>Viburnum </a:t>
            </a:r>
            <a:r>
              <a:rPr lang="nl-NL" altLang="nl-NL" dirty="0" err="1"/>
              <a:t>rhytidophyllum</a:t>
            </a:r>
            <a:endParaRPr lang="nl-NL" altLang="nl-NL" dirty="0"/>
          </a:p>
        </p:txBody>
      </p:sp>
      <p:pic>
        <p:nvPicPr>
          <p:cNvPr id="1116164" name="Picture 4" descr="C:\Mijn documenten\planten v w x y z\virh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80772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06254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1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63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3330" name="Picture 2" descr="C:\Mijn documenten\kea2\vitis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42291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3331" name="Group 3"/>
          <p:cNvGrpSpPr>
            <a:grpSpLocks/>
          </p:cNvGrpSpPr>
          <p:nvPr/>
        </p:nvGrpSpPr>
        <p:grpSpPr bwMode="auto">
          <a:xfrm>
            <a:off x="6172200" y="457200"/>
            <a:ext cx="3759200" cy="6400800"/>
            <a:chOff x="2976" y="144"/>
            <a:chExt cx="2368" cy="4032"/>
          </a:xfrm>
        </p:grpSpPr>
        <p:pic>
          <p:nvPicPr>
            <p:cNvPr id="1123332" name="Picture 4" descr="C:\Mijn documenten\kea2\vitis 2 rank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44"/>
              <a:ext cx="2368" cy="4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3333" name="Text Box 5"/>
            <p:cNvSpPr txBox="1">
              <a:spLocks noChangeArrowheads="1"/>
            </p:cNvSpPr>
            <p:nvPr/>
          </p:nvSpPr>
          <p:spPr bwMode="auto">
            <a:xfrm>
              <a:off x="3504" y="3696"/>
              <a:ext cx="6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>
                  <a:solidFill>
                    <a:srgbClr val="3333CC"/>
                  </a:solidFill>
                  <a:latin typeface="Times New Roman" panose="02020603050405020304" pitchFamily="18" charset="0"/>
                </a:rPr>
                <a:t>takrank</a:t>
              </a:r>
            </a:p>
          </p:txBody>
        </p:sp>
      </p:grpSp>
      <p:sp>
        <p:nvSpPr>
          <p:cNvPr id="1123334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1600200" cy="533400"/>
          </a:xfrm>
          <a:noFill/>
          <a:ln/>
        </p:spPr>
        <p:txBody>
          <a:bodyPr/>
          <a:lstStyle/>
          <a:p>
            <a:r>
              <a:rPr lang="nl-NL" altLang="nl-NL" sz="1200" dirty="0" err="1">
                <a:solidFill>
                  <a:schemeClr val="bg1"/>
                </a:solidFill>
              </a:rPr>
              <a:t>Vitis</a:t>
            </a:r>
            <a:r>
              <a:rPr lang="nl-NL" altLang="nl-NL" sz="1200" dirty="0">
                <a:solidFill>
                  <a:schemeClr val="bg1"/>
                </a:solidFill>
              </a:rPr>
              <a:t> </a:t>
            </a:r>
            <a:r>
              <a:rPr lang="nl-NL" altLang="nl-NL" sz="1200" dirty="0" err="1">
                <a:solidFill>
                  <a:schemeClr val="bg1"/>
                </a:solidFill>
              </a:rPr>
              <a:t>vinifera</a:t>
            </a:r>
            <a:r>
              <a:rPr lang="nl-NL" altLang="nl-NL" sz="1200" dirty="0">
                <a:solidFill>
                  <a:schemeClr val="bg1"/>
                </a:solidFill>
              </a:rPr>
              <a:t> blad</a:t>
            </a:r>
          </a:p>
        </p:txBody>
      </p:sp>
    </p:spTree>
    <p:extLst>
      <p:ext uri="{BB962C8B-B14F-4D97-AF65-F5344CB8AC3E}">
        <p14:creationId xmlns:p14="http://schemas.microsoft.com/office/powerpoint/2010/main" val="370884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4354" name="Picture 2" descr="C:\Mijn documenten\planten v w x y z\vitis vinifera Flowers_DW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371601"/>
            <a:ext cx="45720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4355" name="Picture 3" descr="C:\Mijn documenten\planten v w x y z\vitis waterverf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1" y="1524000"/>
            <a:ext cx="403066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4356" name="Text Box 4"/>
          <p:cNvSpPr txBox="1">
            <a:spLocks noChangeArrowheads="1"/>
          </p:cNvSpPr>
          <p:nvPr/>
        </p:nvSpPr>
        <p:spPr bwMode="auto">
          <a:xfrm>
            <a:off x="4648201" y="2286000"/>
            <a:ext cx="1096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FFFFFF"/>
                </a:solidFill>
                <a:latin typeface="Times New Roman" panose="02020603050405020304" pitchFamily="18" charset="0"/>
              </a:rPr>
              <a:t>takrank</a:t>
            </a:r>
          </a:p>
        </p:txBody>
      </p:sp>
      <p:sp>
        <p:nvSpPr>
          <p:cNvPr id="1124357" name="Text Box 5"/>
          <p:cNvSpPr txBox="1">
            <a:spLocks noChangeArrowheads="1"/>
          </p:cNvSpPr>
          <p:nvPr/>
        </p:nvSpPr>
        <p:spPr bwMode="auto">
          <a:xfrm>
            <a:off x="1752601" y="5715000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latin typeface="Times New Roman" panose="02020603050405020304" pitchFamily="18" charset="0"/>
              </a:rPr>
              <a:t>bloei</a:t>
            </a:r>
          </a:p>
        </p:txBody>
      </p:sp>
      <p:sp>
        <p:nvSpPr>
          <p:cNvPr id="1124359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1600200" cy="533400"/>
          </a:xfrm>
          <a:noFill/>
          <a:ln/>
        </p:spPr>
        <p:txBody>
          <a:bodyPr/>
          <a:lstStyle/>
          <a:p>
            <a:r>
              <a:rPr lang="nl-NL" altLang="nl-NL" sz="1200" dirty="0" err="1">
                <a:solidFill>
                  <a:schemeClr val="bg1"/>
                </a:solidFill>
              </a:rPr>
              <a:t>Vitis</a:t>
            </a:r>
            <a:r>
              <a:rPr lang="nl-NL" altLang="nl-NL" sz="1200" dirty="0">
                <a:solidFill>
                  <a:schemeClr val="bg1"/>
                </a:solidFill>
              </a:rPr>
              <a:t> </a:t>
            </a:r>
            <a:r>
              <a:rPr lang="nl-NL" altLang="nl-NL" sz="1200" dirty="0" err="1">
                <a:solidFill>
                  <a:schemeClr val="bg1"/>
                </a:solidFill>
              </a:rPr>
              <a:t>vinifera</a:t>
            </a:r>
            <a:r>
              <a:rPr lang="nl-NL" altLang="nl-NL" sz="1200" dirty="0">
                <a:solidFill>
                  <a:schemeClr val="bg1"/>
                </a:solidFill>
              </a:rPr>
              <a:t> bloei, vrucht, rank</a:t>
            </a:r>
          </a:p>
        </p:txBody>
      </p:sp>
    </p:spTree>
    <p:extLst>
      <p:ext uri="{BB962C8B-B14F-4D97-AF65-F5344CB8AC3E}">
        <p14:creationId xmlns:p14="http://schemas.microsoft.com/office/powerpoint/2010/main" val="4513512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5379" name="Group 3"/>
          <p:cNvGrpSpPr>
            <a:grpSpLocks/>
          </p:cNvGrpSpPr>
          <p:nvPr/>
        </p:nvGrpSpPr>
        <p:grpSpPr bwMode="auto">
          <a:xfrm>
            <a:off x="1981200" y="762000"/>
            <a:ext cx="8153400" cy="5435600"/>
            <a:chOff x="288" y="576"/>
            <a:chExt cx="5136" cy="3424"/>
          </a:xfrm>
        </p:grpSpPr>
        <p:pic>
          <p:nvPicPr>
            <p:cNvPr id="1125380" name="Picture 4" descr="C:\Mijn documenten\planten v w x y z\vitis klimwerk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576"/>
              <a:ext cx="5136" cy="3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5381" name="Text Box 5"/>
            <p:cNvSpPr txBox="1">
              <a:spLocks noChangeArrowheads="1"/>
            </p:cNvSpPr>
            <p:nvPr/>
          </p:nvSpPr>
          <p:spPr bwMode="auto">
            <a:xfrm>
              <a:off x="912" y="3504"/>
              <a:ext cx="8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>
                  <a:solidFill>
                    <a:srgbClr val="FFFFFF"/>
                  </a:solidFill>
                  <a:latin typeface="Times New Roman" panose="02020603050405020304" pitchFamily="18" charset="0"/>
                </a:rPr>
                <a:t>klimwerk</a:t>
              </a:r>
            </a:p>
          </p:txBody>
        </p:sp>
      </p:grpSp>
      <p:sp>
        <p:nvSpPr>
          <p:cNvPr id="1125382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1600200" cy="533400"/>
          </a:xfrm>
          <a:noFill/>
          <a:ln/>
        </p:spPr>
        <p:txBody>
          <a:bodyPr/>
          <a:lstStyle/>
          <a:p>
            <a:r>
              <a:rPr lang="nl-NL" altLang="nl-NL" sz="1200" dirty="0" err="1">
                <a:solidFill>
                  <a:schemeClr val="bg1"/>
                </a:solidFill>
              </a:rPr>
              <a:t>Vitis</a:t>
            </a:r>
            <a:r>
              <a:rPr lang="nl-NL" altLang="nl-NL" sz="1200" dirty="0">
                <a:solidFill>
                  <a:schemeClr val="bg1"/>
                </a:solidFill>
              </a:rPr>
              <a:t> </a:t>
            </a:r>
            <a:r>
              <a:rPr lang="nl-NL" altLang="nl-NL" sz="1200" dirty="0" err="1">
                <a:solidFill>
                  <a:schemeClr val="bg1"/>
                </a:solidFill>
              </a:rPr>
              <a:t>vinifera</a:t>
            </a:r>
            <a:r>
              <a:rPr lang="nl-NL" altLang="nl-NL" sz="1200" dirty="0">
                <a:solidFill>
                  <a:schemeClr val="bg1"/>
                </a:solidFill>
              </a:rPr>
              <a:t> klimwerk</a:t>
            </a:r>
          </a:p>
        </p:txBody>
      </p:sp>
    </p:spTree>
    <p:extLst>
      <p:ext uri="{BB962C8B-B14F-4D97-AF65-F5344CB8AC3E}">
        <p14:creationId xmlns:p14="http://schemas.microsoft.com/office/powerpoint/2010/main" val="67088713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02" name="Picture 2" descr="C:\Mijn documenten\planten v w x y z\vitis winter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433863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03" name="Picture 3" descr="C:\Mijn documenten\planten v w x y z\vsppfru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1" y="1295400"/>
            <a:ext cx="208121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04" name="Rectangle 4"/>
          <p:cNvSpPr>
            <a:spLocks noGrp="1" noChangeArrowheads="1"/>
          </p:cNvSpPr>
          <p:nvPr>
            <p:ph type="title"/>
          </p:nvPr>
        </p:nvSpPr>
        <p:spPr>
          <a:xfrm>
            <a:off x="4114800" y="0"/>
            <a:ext cx="6096000" cy="1143000"/>
          </a:xfrm>
          <a:noFill/>
          <a:ln/>
        </p:spPr>
        <p:txBody>
          <a:bodyPr/>
          <a:lstStyle/>
          <a:p>
            <a:pPr algn="r"/>
            <a:r>
              <a:rPr lang="nl-NL" altLang="nl-NL" dirty="0" err="1"/>
              <a:t>Vitis</a:t>
            </a:r>
            <a:r>
              <a:rPr lang="nl-NL" altLang="nl-NL" dirty="0"/>
              <a:t> </a:t>
            </a:r>
            <a:r>
              <a:rPr lang="nl-NL" altLang="nl-NL" dirty="0" err="1"/>
              <a:t>vinifera</a:t>
            </a:r>
            <a:endParaRPr lang="nl-NL" altLang="nl-NL" dirty="0"/>
          </a:p>
        </p:txBody>
      </p:sp>
      <p:sp>
        <p:nvSpPr>
          <p:cNvPr id="1126405" name="Text Box 5"/>
          <p:cNvSpPr txBox="1">
            <a:spLocks noChangeArrowheads="1"/>
          </p:cNvSpPr>
          <p:nvPr/>
        </p:nvSpPr>
        <p:spPr bwMode="auto">
          <a:xfrm>
            <a:off x="4724400" y="3810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i="1">
                <a:solidFill>
                  <a:srgbClr val="008000"/>
                </a:solidFill>
                <a:latin typeface="Times New Roman" panose="02020603050405020304" pitchFamily="18" charset="0"/>
              </a:rPr>
              <a:t>Wijnstok, Druif</a:t>
            </a:r>
          </a:p>
        </p:txBody>
      </p:sp>
      <p:sp>
        <p:nvSpPr>
          <p:cNvPr id="1126406" name="Text Box 6"/>
          <p:cNvSpPr txBox="1">
            <a:spLocks noChangeArrowheads="1"/>
          </p:cNvSpPr>
          <p:nvPr/>
        </p:nvSpPr>
        <p:spPr bwMode="auto">
          <a:xfrm>
            <a:off x="3810001" y="1066800"/>
            <a:ext cx="1096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latin typeface="Times New Roman" panose="02020603050405020304" pitchFamily="18" charset="0"/>
              </a:rPr>
              <a:t>takrank</a:t>
            </a:r>
          </a:p>
        </p:txBody>
      </p:sp>
    </p:spTree>
    <p:extLst>
      <p:ext uri="{BB962C8B-B14F-4D97-AF65-F5344CB8AC3E}">
        <p14:creationId xmlns:p14="http://schemas.microsoft.com/office/powerpoint/2010/main" val="224412160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04" grpId="0" autoUpdateAnimBg="0"/>
      <p:bldP spid="1126405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1522" name="Picture 2" descr="C:\Mijn documenten\kea3\weigel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1" y="609600"/>
            <a:ext cx="4068763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1523" name="Picture 3" descr="C:\Mijn documenten\planten v w x y z\wefl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1143000"/>
            <a:ext cx="316865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1524" name="Group 4"/>
          <p:cNvGrpSpPr>
            <a:grpSpLocks/>
          </p:cNvGrpSpPr>
          <p:nvPr/>
        </p:nvGrpSpPr>
        <p:grpSpPr bwMode="auto">
          <a:xfrm>
            <a:off x="6096000" y="914400"/>
            <a:ext cx="4343400" cy="5486400"/>
            <a:chOff x="2880" y="576"/>
            <a:chExt cx="2736" cy="3456"/>
          </a:xfrm>
        </p:grpSpPr>
        <p:pic>
          <p:nvPicPr>
            <p:cNvPr id="1131525" name="Picture 5" descr="C:\Mijn documenten\planten v w x y z\wefl93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392"/>
              <a:ext cx="2648" cy="1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1526" name="Rectangle 6"/>
            <p:cNvSpPr>
              <a:spLocks noChangeArrowheads="1"/>
            </p:cNvSpPr>
            <p:nvPr/>
          </p:nvSpPr>
          <p:spPr bwMode="auto">
            <a:xfrm>
              <a:off x="2880" y="576"/>
              <a:ext cx="2688" cy="8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31527" name="Rectangle 7"/>
            <p:cNvSpPr>
              <a:spLocks noChangeArrowheads="1"/>
            </p:cNvSpPr>
            <p:nvPr/>
          </p:nvSpPr>
          <p:spPr bwMode="auto">
            <a:xfrm>
              <a:off x="2928" y="3216"/>
              <a:ext cx="2688" cy="8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131528" name="Rectangle 8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1600200" cy="533400"/>
          </a:xfrm>
          <a:noFill/>
          <a:ln/>
        </p:spPr>
        <p:txBody>
          <a:bodyPr/>
          <a:lstStyle/>
          <a:p>
            <a:r>
              <a:rPr lang="nl-NL" altLang="nl-NL" sz="1200" dirty="0" err="1">
                <a:solidFill>
                  <a:schemeClr val="bg1"/>
                </a:solidFill>
              </a:rPr>
              <a:t>Weigela</a:t>
            </a:r>
            <a:r>
              <a:rPr lang="nl-NL" altLang="nl-NL" sz="1200" dirty="0">
                <a:solidFill>
                  <a:schemeClr val="bg1"/>
                </a:solidFill>
              </a:rPr>
              <a:t> blad, bloei</a:t>
            </a:r>
          </a:p>
        </p:txBody>
      </p:sp>
    </p:spTree>
    <p:extLst>
      <p:ext uri="{BB962C8B-B14F-4D97-AF65-F5344CB8AC3E}">
        <p14:creationId xmlns:p14="http://schemas.microsoft.com/office/powerpoint/2010/main" val="126124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3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2546" name="Picture 2" descr="C:\Mijn documenten\kea3\weigela twijg vruc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2614" y="1371600"/>
            <a:ext cx="465613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254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0" y="0"/>
            <a:ext cx="5029200" cy="1143000"/>
          </a:xfrm>
          <a:noFill/>
          <a:ln/>
        </p:spPr>
        <p:txBody>
          <a:bodyPr/>
          <a:lstStyle/>
          <a:p>
            <a:pPr algn="r"/>
            <a:r>
              <a:rPr lang="nl-NL" altLang="nl-NL" dirty="0" err="1" smtClean="0"/>
              <a:t>Weigela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florida</a:t>
            </a:r>
            <a:endParaRPr lang="nl-NL" altLang="nl-NL" dirty="0"/>
          </a:p>
        </p:txBody>
      </p:sp>
      <p:sp>
        <p:nvSpPr>
          <p:cNvPr id="1132548" name="Text Box 4"/>
          <p:cNvSpPr txBox="1">
            <a:spLocks noChangeArrowheads="1"/>
          </p:cNvSpPr>
          <p:nvPr/>
        </p:nvSpPr>
        <p:spPr bwMode="auto">
          <a:xfrm>
            <a:off x="8823326" y="5375275"/>
            <a:ext cx="1249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latin typeface="Times New Roman" panose="02020603050405020304" pitchFamily="18" charset="0"/>
              </a:rPr>
              <a:t>vruchten</a:t>
            </a:r>
          </a:p>
        </p:txBody>
      </p:sp>
      <p:grpSp>
        <p:nvGrpSpPr>
          <p:cNvPr id="1132549" name="Group 5"/>
          <p:cNvGrpSpPr>
            <a:grpSpLocks/>
          </p:cNvGrpSpPr>
          <p:nvPr/>
        </p:nvGrpSpPr>
        <p:grpSpPr bwMode="auto">
          <a:xfrm>
            <a:off x="1752600" y="0"/>
            <a:ext cx="3729038" cy="7239000"/>
            <a:chOff x="144" y="0"/>
            <a:chExt cx="2349" cy="4560"/>
          </a:xfrm>
        </p:grpSpPr>
        <p:pic>
          <p:nvPicPr>
            <p:cNvPr id="1132550" name="Picture 6" descr="C:\Mijn documenten\kea3\weigela twijg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0"/>
              <a:ext cx="886" cy="4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2551" name="Picture 7" descr="C:\Mijn documenten\kea3\weigela twijg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0"/>
              <a:ext cx="765" cy="4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2552" name="Text Box 8"/>
            <p:cNvSpPr txBox="1">
              <a:spLocks noChangeArrowheads="1"/>
            </p:cNvSpPr>
            <p:nvPr/>
          </p:nvSpPr>
          <p:spPr bwMode="auto">
            <a:xfrm>
              <a:off x="144" y="1056"/>
              <a:ext cx="1025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>
                  <a:solidFill>
                    <a:srgbClr val="3333CC"/>
                  </a:solidFill>
                  <a:latin typeface="Times New Roman" panose="02020603050405020304" pitchFamily="18" charset="0"/>
                </a:rPr>
                <a:t>knoppen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>
                  <a:solidFill>
                    <a:srgbClr val="3333CC"/>
                  </a:solidFill>
                  <a:latin typeface="Times New Roman" panose="02020603050405020304" pitchFamily="18" charset="0"/>
                </a:rPr>
                <a:t>naar binnen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>
                  <a:solidFill>
                    <a:srgbClr val="3333CC"/>
                  </a:solidFill>
                  <a:latin typeface="Times New Roman" panose="02020603050405020304" pitchFamily="18" charset="0"/>
                </a:rPr>
                <a:t>gekromd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828935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54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200" y="0"/>
            <a:ext cx="5105400" cy="1143000"/>
          </a:xfrm>
        </p:spPr>
        <p:txBody>
          <a:bodyPr/>
          <a:lstStyle/>
          <a:p>
            <a:r>
              <a:rPr lang="nl-NL" altLang="nl-NL" dirty="0" err="1"/>
              <a:t>Sorbus</a:t>
            </a:r>
            <a:r>
              <a:rPr lang="nl-NL" altLang="nl-NL" dirty="0"/>
              <a:t> </a:t>
            </a:r>
            <a:r>
              <a:rPr lang="nl-NL" altLang="nl-NL" dirty="0" err="1"/>
              <a:t>aucuparia</a:t>
            </a:r>
            <a:endParaRPr lang="nl-NL" altLang="nl-NL" dirty="0"/>
          </a:p>
        </p:txBody>
      </p:sp>
      <p:pic>
        <p:nvPicPr>
          <p:cNvPr id="1145859" name="Picture 3" descr="C:\Mijn documenten\planten s t u\sorbus aucuparia wi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1684338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45860" name="Group 4"/>
          <p:cNvGrpSpPr>
            <a:grpSpLocks/>
          </p:cNvGrpSpPr>
          <p:nvPr/>
        </p:nvGrpSpPr>
        <p:grpSpPr bwMode="auto">
          <a:xfrm>
            <a:off x="2743200" y="990600"/>
            <a:ext cx="7570788" cy="5105400"/>
            <a:chOff x="864" y="768"/>
            <a:chExt cx="4769" cy="3216"/>
          </a:xfrm>
        </p:grpSpPr>
        <p:pic>
          <p:nvPicPr>
            <p:cNvPr id="1145861" name="Picture 5" descr="C:\Mijn documenten\planten s t u\sorbus aucuparia winter detail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112"/>
              <a:ext cx="2465" cy="1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45862" name="Group 6"/>
            <p:cNvGrpSpPr>
              <a:grpSpLocks/>
            </p:cNvGrpSpPr>
            <p:nvPr/>
          </p:nvGrpSpPr>
          <p:grpSpPr bwMode="auto">
            <a:xfrm>
              <a:off x="864" y="768"/>
              <a:ext cx="1663" cy="3216"/>
              <a:chOff x="864" y="768"/>
              <a:chExt cx="1663" cy="3216"/>
            </a:xfrm>
          </p:grpSpPr>
          <p:pic>
            <p:nvPicPr>
              <p:cNvPr id="1145863" name="Picture 7" descr="C:\Mijn documenten\planten s t u\sorbus aucuparia winter knop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768"/>
                <a:ext cx="511" cy="32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45864" name="Text Box 8"/>
              <p:cNvSpPr txBox="1">
                <a:spLocks noChangeArrowheads="1"/>
              </p:cNvSpPr>
              <p:nvPr/>
            </p:nvSpPr>
            <p:spPr bwMode="auto">
              <a:xfrm>
                <a:off x="864" y="1488"/>
                <a:ext cx="1271" cy="7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lnSpc>
                    <a:spcPct val="6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400">
                    <a:solidFill>
                      <a:srgbClr val="3333CC"/>
                    </a:solidFill>
                    <a:latin typeface="Times New Roman" panose="02020603050405020304" pitchFamily="18" charset="0"/>
                  </a:rPr>
                  <a:t>knop en kraag</a:t>
                </a:r>
              </a:p>
              <a:p>
                <a:pPr fontAlgn="base">
                  <a:lnSpc>
                    <a:spcPct val="6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400">
                    <a:solidFill>
                      <a:srgbClr val="3333CC"/>
                    </a:solidFill>
                    <a:latin typeface="Times New Roman" panose="02020603050405020304" pitchFamily="18" charset="0"/>
                  </a:rPr>
                  <a:t>knopkussen</a:t>
                </a:r>
              </a:p>
              <a:p>
                <a:pPr fontAlgn="base">
                  <a:lnSpc>
                    <a:spcPct val="6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400">
                    <a:solidFill>
                      <a:srgbClr val="3333CC"/>
                    </a:solidFill>
                    <a:latin typeface="Times New Roman" panose="02020603050405020304" pitchFamily="18" charset="0"/>
                  </a:rPr>
                  <a:t>gelijk gekleurd</a:t>
                </a:r>
              </a:p>
            </p:txBody>
          </p:sp>
          <p:sp>
            <p:nvSpPr>
              <p:cNvPr id="1145865" name="Line 9"/>
              <p:cNvSpPr>
                <a:spLocks noChangeShapeType="1"/>
              </p:cNvSpPr>
              <p:nvPr/>
            </p:nvSpPr>
            <p:spPr bwMode="auto">
              <a:xfrm>
                <a:off x="1488" y="2784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3333CC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45866" name="Line 10"/>
              <p:cNvSpPr>
                <a:spLocks noChangeShapeType="1"/>
              </p:cNvSpPr>
              <p:nvPr/>
            </p:nvSpPr>
            <p:spPr bwMode="auto">
              <a:xfrm>
                <a:off x="1488" y="2448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3333CC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45867" name="Group 11"/>
          <p:cNvGrpSpPr>
            <a:grpSpLocks/>
          </p:cNvGrpSpPr>
          <p:nvPr/>
        </p:nvGrpSpPr>
        <p:grpSpPr bwMode="auto">
          <a:xfrm>
            <a:off x="6858000" y="1295401"/>
            <a:ext cx="3289300" cy="3908425"/>
            <a:chOff x="3360" y="816"/>
            <a:chExt cx="2072" cy="2462"/>
          </a:xfrm>
        </p:grpSpPr>
        <p:grpSp>
          <p:nvGrpSpPr>
            <p:cNvPr id="1145868" name="Group 12"/>
            <p:cNvGrpSpPr>
              <a:grpSpLocks/>
            </p:cNvGrpSpPr>
            <p:nvPr/>
          </p:nvGrpSpPr>
          <p:grpSpPr bwMode="auto">
            <a:xfrm>
              <a:off x="3360" y="816"/>
              <a:ext cx="2072" cy="2462"/>
              <a:chOff x="3360" y="816"/>
              <a:chExt cx="2072" cy="2462"/>
            </a:xfrm>
          </p:grpSpPr>
          <p:sp>
            <p:nvSpPr>
              <p:cNvPr id="1145869" name="Text Box 13"/>
              <p:cNvSpPr txBox="1">
                <a:spLocks noChangeArrowheads="1"/>
              </p:cNvSpPr>
              <p:nvPr/>
            </p:nvSpPr>
            <p:spPr bwMode="auto">
              <a:xfrm>
                <a:off x="3936" y="816"/>
                <a:ext cx="14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400" i="1">
                    <a:solidFill>
                      <a:srgbClr val="008000"/>
                    </a:solidFill>
                    <a:latin typeface="Times New Roman" panose="02020603050405020304" pitchFamily="18" charset="0"/>
                  </a:rPr>
                  <a:t>Gewone lijsterbes</a:t>
                </a:r>
              </a:p>
            </p:txBody>
          </p:sp>
          <p:pic>
            <p:nvPicPr>
              <p:cNvPr id="1145870" name="Picture 14"/>
              <p:cNvPicPr>
                <a:picLocks noChangeAspect="1" noChangeArrowheads="1"/>
              </p:cNvPicPr>
              <p:nvPr/>
            </p:nvPicPr>
            <p:blipFill>
              <a:blip r:embed="rId5" cstate="email">
                <a:lum bright="6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1296"/>
                <a:ext cx="1597" cy="19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145871" name="Picture 1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152"/>
              <a:ext cx="250" cy="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75685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4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4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4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5858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8001000" cy="1143000"/>
          </a:xfrm>
          <a:noFill/>
          <a:ln/>
        </p:spPr>
        <p:txBody>
          <a:bodyPr/>
          <a:lstStyle/>
          <a:p>
            <a:pPr algn="r"/>
            <a:r>
              <a:rPr lang="nl-NL" altLang="nl-NL" dirty="0" err="1"/>
              <a:t>Weigela</a:t>
            </a:r>
            <a:r>
              <a:rPr lang="nl-NL" altLang="nl-NL" dirty="0"/>
              <a:t> </a:t>
            </a:r>
            <a:r>
              <a:rPr lang="nl-NL" altLang="nl-NL" dirty="0" err="1"/>
              <a:t>florida</a:t>
            </a:r>
            <a:r>
              <a:rPr lang="nl-NL" altLang="nl-NL" dirty="0"/>
              <a:t> ‘</a:t>
            </a:r>
            <a:r>
              <a:rPr lang="nl-NL" altLang="nl-NL" dirty="0" err="1"/>
              <a:t>NanaVariegata</a:t>
            </a:r>
            <a:r>
              <a:rPr lang="nl-NL" altLang="nl-NL" dirty="0"/>
              <a:t>’</a:t>
            </a:r>
          </a:p>
        </p:txBody>
      </p:sp>
      <p:pic>
        <p:nvPicPr>
          <p:cNvPr id="1133571" name="Picture 3" descr="C:\Mijn documenten\kea3\weigela florida variegat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3873500" cy="523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3572" name="Picture 4" descr="C:\Mijn documenten\kea3\weigela florida variegata b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377348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18843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570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8001000" cy="1143000"/>
          </a:xfrm>
          <a:noFill/>
          <a:ln/>
        </p:spPr>
        <p:txBody>
          <a:bodyPr/>
          <a:lstStyle/>
          <a:p>
            <a:pPr algn="r"/>
            <a:r>
              <a:rPr lang="nl-NL" altLang="nl-NL" dirty="0" err="1"/>
              <a:t>Weigela</a:t>
            </a:r>
            <a:r>
              <a:rPr lang="nl-NL" altLang="nl-NL" dirty="0"/>
              <a:t> </a:t>
            </a:r>
            <a:r>
              <a:rPr lang="nl-NL" altLang="nl-NL" dirty="0" err="1"/>
              <a:t>florida</a:t>
            </a:r>
            <a:r>
              <a:rPr lang="nl-NL" altLang="nl-NL" dirty="0"/>
              <a:t> ‘</a:t>
            </a:r>
            <a:r>
              <a:rPr lang="nl-NL" altLang="nl-NL" dirty="0" err="1"/>
              <a:t>Purpurea</a:t>
            </a:r>
            <a:r>
              <a:rPr lang="nl-NL" altLang="nl-NL" dirty="0"/>
              <a:t>’</a:t>
            </a:r>
          </a:p>
        </p:txBody>
      </p:sp>
      <p:pic>
        <p:nvPicPr>
          <p:cNvPr id="1134595" name="Picture 3" descr="C:\Mijn documenten\kea3\weigela florida purpure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1066800"/>
            <a:ext cx="428625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67530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594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450" name="Picture 2" descr="C:\Mijn documenten\klimplanten\wisteria sinensis blad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609600"/>
            <a:ext cx="369411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451" name="Picture 3" descr="C:\Mijn documenten\planten v w x y z\wisi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295401"/>
            <a:ext cx="4953000" cy="428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452" name="Text Box 4"/>
          <p:cNvSpPr txBox="1">
            <a:spLocks noChangeArrowheads="1"/>
          </p:cNvSpPr>
          <p:nvPr/>
        </p:nvSpPr>
        <p:spPr bwMode="auto">
          <a:xfrm>
            <a:off x="3733800" y="5943600"/>
            <a:ext cx="3659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latin typeface="Times New Roman" panose="02020603050405020304" pitchFamily="18" charset="0"/>
              </a:rPr>
              <a:t>geveerd blad (9-13 blaadjes)</a:t>
            </a:r>
          </a:p>
        </p:txBody>
      </p:sp>
      <p:sp>
        <p:nvSpPr>
          <p:cNvPr id="1128453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1600200" cy="533400"/>
          </a:xfrm>
          <a:noFill/>
          <a:ln/>
        </p:spPr>
        <p:txBody>
          <a:bodyPr/>
          <a:lstStyle/>
          <a:p>
            <a:r>
              <a:rPr lang="nl-NL" altLang="nl-NL" sz="1200" dirty="0" err="1">
                <a:solidFill>
                  <a:schemeClr val="bg1"/>
                </a:solidFill>
              </a:rPr>
              <a:t>Wisteria</a:t>
            </a:r>
            <a:r>
              <a:rPr lang="nl-NL" altLang="nl-NL" sz="1200" dirty="0">
                <a:solidFill>
                  <a:schemeClr val="bg1"/>
                </a:solidFill>
              </a:rPr>
              <a:t> </a:t>
            </a:r>
            <a:r>
              <a:rPr lang="nl-NL" altLang="nl-NL" sz="1200" dirty="0" err="1">
                <a:solidFill>
                  <a:schemeClr val="bg1"/>
                </a:solidFill>
              </a:rPr>
              <a:t>sinensis</a:t>
            </a:r>
            <a:r>
              <a:rPr lang="nl-NL" altLang="nl-NL" sz="1200" dirty="0">
                <a:solidFill>
                  <a:schemeClr val="bg1"/>
                </a:solidFill>
              </a:rPr>
              <a:t> blad</a:t>
            </a:r>
          </a:p>
        </p:txBody>
      </p:sp>
    </p:spTree>
    <p:extLst>
      <p:ext uri="{BB962C8B-B14F-4D97-AF65-F5344CB8AC3E}">
        <p14:creationId xmlns:p14="http://schemas.microsoft.com/office/powerpoint/2010/main" val="373798085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474" name="Picture 2" descr="C:\Mijn documenten\planten v w x y z\wisi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31242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475" name="Picture 3" descr="C:\Mijn documenten\planten v w x y z\wisi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066801"/>
            <a:ext cx="51816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9476" name="Text Box 4"/>
          <p:cNvSpPr txBox="1">
            <a:spLocks noChangeArrowheads="1"/>
          </p:cNvSpPr>
          <p:nvPr/>
        </p:nvSpPr>
        <p:spPr bwMode="auto">
          <a:xfrm>
            <a:off x="4902201" y="5791200"/>
            <a:ext cx="5561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latin typeface="Times New Roman" panose="02020603050405020304" pitchFamily="18" charset="0"/>
              </a:rPr>
              <a:t>bloemen verschijnen vóór de bladontluiking</a:t>
            </a:r>
          </a:p>
        </p:txBody>
      </p:sp>
      <p:sp>
        <p:nvSpPr>
          <p:cNvPr id="1129477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1600200" cy="533400"/>
          </a:xfrm>
          <a:noFill/>
          <a:ln/>
        </p:spPr>
        <p:txBody>
          <a:bodyPr/>
          <a:lstStyle/>
          <a:p>
            <a:r>
              <a:rPr lang="nl-NL" altLang="nl-NL" sz="1200" dirty="0" err="1">
                <a:solidFill>
                  <a:schemeClr val="bg1"/>
                </a:solidFill>
              </a:rPr>
              <a:t>Wisteria</a:t>
            </a:r>
            <a:r>
              <a:rPr lang="nl-NL" altLang="nl-NL" sz="1200" dirty="0">
                <a:solidFill>
                  <a:schemeClr val="bg1"/>
                </a:solidFill>
              </a:rPr>
              <a:t> </a:t>
            </a:r>
            <a:r>
              <a:rPr lang="nl-NL" altLang="nl-NL" sz="1200" dirty="0" err="1">
                <a:solidFill>
                  <a:schemeClr val="bg1"/>
                </a:solidFill>
              </a:rPr>
              <a:t>sinensis</a:t>
            </a:r>
            <a:r>
              <a:rPr lang="nl-NL" altLang="nl-NL" sz="1200" dirty="0">
                <a:solidFill>
                  <a:schemeClr val="bg1"/>
                </a:solidFill>
              </a:rPr>
              <a:t> bloei</a:t>
            </a:r>
          </a:p>
        </p:txBody>
      </p:sp>
    </p:spTree>
    <p:extLst>
      <p:ext uri="{BB962C8B-B14F-4D97-AF65-F5344CB8AC3E}">
        <p14:creationId xmlns:p14="http://schemas.microsoft.com/office/powerpoint/2010/main" val="5770937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0" y="0"/>
            <a:ext cx="4038600" cy="1143000"/>
          </a:xfrm>
          <a:noFill/>
          <a:ln/>
        </p:spPr>
        <p:txBody>
          <a:bodyPr/>
          <a:lstStyle/>
          <a:p>
            <a:pPr algn="r"/>
            <a:r>
              <a:rPr lang="nl-NL" altLang="nl-NL" dirty="0" err="1"/>
              <a:t>Wisteria</a:t>
            </a:r>
            <a:r>
              <a:rPr lang="nl-NL" altLang="nl-NL" dirty="0"/>
              <a:t> </a:t>
            </a:r>
            <a:r>
              <a:rPr lang="nl-NL" altLang="nl-NL" dirty="0" err="1"/>
              <a:t>sinenis</a:t>
            </a:r>
            <a:endParaRPr lang="nl-NL" altLang="nl-NL" dirty="0"/>
          </a:p>
        </p:txBody>
      </p:sp>
      <p:sp>
        <p:nvSpPr>
          <p:cNvPr id="1130499" name="Text Box 3"/>
          <p:cNvSpPr txBox="1">
            <a:spLocks noChangeArrowheads="1"/>
          </p:cNvSpPr>
          <p:nvPr/>
        </p:nvSpPr>
        <p:spPr bwMode="auto">
          <a:xfrm>
            <a:off x="4191000" y="3810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i="1">
                <a:solidFill>
                  <a:srgbClr val="008000"/>
                </a:solidFill>
                <a:latin typeface="Times New Roman" panose="02020603050405020304" pitchFamily="18" charset="0"/>
              </a:rPr>
              <a:t>Blauwe regen</a:t>
            </a:r>
          </a:p>
        </p:txBody>
      </p:sp>
      <p:pic>
        <p:nvPicPr>
          <p:cNvPr id="1130500" name="Picture 4" descr="C:\Mijn documenten\klimplanten\wisteria sinensis knopp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5276" y="54352"/>
            <a:ext cx="895961" cy="710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501" name="Picture 5" descr="C:\Mijn documenten\klimplanten\slinger links en recht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1" y="1066800"/>
            <a:ext cx="415607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0502" name="Text Box 6"/>
          <p:cNvSpPr txBox="1">
            <a:spLocks noChangeArrowheads="1"/>
          </p:cNvSpPr>
          <p:nvPr/>
        </p:nvSpPr>
        <p:spPr bwMode="auto">
          <a:xfrm>
            <a:off x="4267201" y="6019800"/>
            <a:ext cx="182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latin typeface="Times New Roman" panose="02020603050405020304" pitchFamily="18" charset="0"/>
              </a:rPr>
              <a:t>linkswindend</a:t>
            </a:r>
          </a:p>
        </p:txBody>
      </p:sp>
    </p:spTree>
    <p:extLst>
      <p:ext uri="{BB962C8B-B14F-4D97-AF65-F5344CB8AC3E}">
        <p14:creationId xmlns:p14="http://schemas.microsoft.com/office/powerpoint/2010/main" val="225121536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498" grpId="0" autoUpdateAnimBg="0"/>
      <p:bldP spid="113049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Text Box 2"/>
          <p:cNvSpPr txBox="1">
            <a:spLocks noChangeArrowheads="1"/>
          </p:cNvSpPr>
          <p:nvPr/>
        </p:nvSpPr>
        <p:spPr bwMode="auto">
          <a:xfrm>
            <a:off x="1981201" y="6172200"/>
            <a:ext cx="2651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latin typeface="Times New Roman" panose="02020603050405020304" pitchFamily="18" charset="0"/>
              </a:rPr>
              <a:t>variatie in bladvorm</a:t>
            </a:r>
          </a:p>
        </p:txBody>
      </p:sp>
      <p:pic>
        <p:nvPicPr>
          <p:cNvPr id="1064963" name="Picture 3" descr="C:\Mijn documenten\planten s t u\symphoricarpos albus twijgen bald vruch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228600"/>
            <a:ext cx="4346575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964" name="Picture 4" descr="C:\Mijn documenten\planten s t u\symphoricarpos albus twij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1" y="0"/>
            <a:ext cx="747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65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1600200" cy="533400"/>
          </a:xfrm>
          <a:noFill/>
          <a:ln/>
        </p:spPr>
        <p:txBody>
          <a:bodyPr/>
          <a:lstStyle/>
          <a:p>
            <a:r>
              <a:rPr lang="nl-NL" altLang="nl-NL" sz="1200" dirty="0" err="1">
                <a:solidFill>
                  <a:schemeClr val="bg1"/>
                </a:solidFill>
              </a:rPr>
              <a:t>Synphoricarpos</a:t>
            </a:r>
            <a:r>
              <a:rPr lang="nl-NL" altLang="nl-NL" sz="1200" dirty="0">
                <a:solidFill>
                  <a:schemeClr val="bg1"/>
                </a:solidFill>
              </a:rPr>
              <a:t> albus blad, twijg</a:t>
            </a:r>
          </a:p>
        </p:txBody>
      </p:sp>
    </p:spTree>
    <p:extLst>
      <p:ext uri="{BB962C8B-B14F-4D97-AF65-F5344CB8AC3E}">
        <p14:creationId xmlns:p14="http://schemas.microsoft.com/office/powerpoint/2010/main" val="321673582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4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986" name="Picture 2050" descr="C:\Mijn documenten\planten s t u\syal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4267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987" name="Picture 2051" descr="C:\Mijn documenten\planten s t u\sympalb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1" y="914400"/>
            <a:ext cx="409892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988" name="Rectangle 205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1600200" cy="533400"/>
          </a:xfrm>
          <a:noFill/>
          <a:ln/>
        </p:spPr>
        <p:txBody>
          <a:bodyPr/>
          <a:lstStyle/>
          <a:p>
            <a:r>
              <a:rPr lang="nl-NL" altLang="nl-NL" sz="1200" dirty="0" err="1">
                <a:solidFill>
                  <a:schemeClr val="bg1"/>
                </a:solidFill>
              </a:rPr>
              <a:t>Synphoricarpos</a:t>
            </a:r>
            <a:r>
              <a:rPr lang="nl-NL" altLang="nl-NL" sz="1200" dirty="0">
                <a:solidFill>
                  <a:schemeClr val="bg1"/>
                </a:solidFill>
              </a:rPr>
              <a:t> albus bloei, vrucht</a:t>
            </a:r>
          </a:p>
        </p:txBody>
      </p:sp>
    </p:spTree>
    <p:extLst>
      <p:ext uri="{BB962C8B-B14F-4D97-AF65-F5344CB8AC3E}">
        <p14:creationId xmlns:p14="http://schemas.microsoft.com/office/powerpoint/2010/main" val="34251174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915400" cy="762000"/>
          </a:xfrm>
          <a:noFill/>
          <a:ln/>
        </p:spPr>
        <p:txBody>
          <a:bodyPr/>
          <a:lstStyle/>
          <a:p>
            <a:pPr algn="r"/>
            <a:r>
              <a:rPr lang="nl-NL" altLang="nl-NL" dirty="0" err="1"/>
              <a:t>Symphoricarpos</a:t>
            </a:r>
            <a:r>
              <a:rPr lang="nl-NL" altLang="nl-NL" dirty="0"/>
              <a:t> albus var. </a:t>
            </a:r>
            <a:r>
              <a:rPr lang="nl-NL" altLang="nl-NL" dirty="0" err="1"/>
              <a:t>laevigatus</a:t>
            </a:r>
            <a:endParaRPr lang="nl-NL" altLang="nl-NL" dirty="0"/>
          </a:p>
        </p:txBody>
      </p:sp>
      <p:sp>
        <p:nvSpPr>
          <p:cNvPr id="1067011" name="Text Box 3"/>
          <p:cNvSpPr txBox="1">
            <a:spLocks noChangeArrowheads="1"/>
          </p:cNvSpPr>
          <p:nvPr/>
        </p:nvSpPr>
        <p:spPr bwMode="auto">
          <a:xfrm>
            <a:off x="8763001" y="762000"/>
            <a:ext cx="152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i="1">
                <a:solidFill>
                  <a:srgbClr val="008000"/>
                </a:solidFill>
                <a:latin typeface="Times New Roman" panose="02020603050405020304" pitchFamily="18" charset="0"/>
              </a:rPr>
              <a:t>Sneeuwbes</a:t>
            </a:r>
          </a:p>
        </p:txBody>
      </p:sp>
      <p:grpSp>
        <p:nvGrpSpPr>
          <p:cNvPr id="1067012" name="Group 4"/>
          <p:cNvGrpSpPr>
            <a:grpSpLocks/>
          </p:cNvGrpSpPr>
          <p:nvPr/>
        </p:nvGrpSpPr>
        <p:grpSpPr bwMode="auto">
          <a:xfrm>
            <a:off x="2057400" y="1311275"/>
            <a:ext cx="8153400" cy="5321300"/>
            <a:chOff x="336" y="826"/>
            <a:chExt cx="5136" cy="3352"/>
          </a:xfrm>
        </p:grpSpPr>
        <p:pic>
          <p:nvPicPr>
            <p:cNvPr id="1067013" name="Picture 5" descr="C:\Mijn documenten\planten s t u\symphoricarpos albus herfs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826"/>
              <a:ext cx="5136" cy="3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7014" name="Text Box 6"/>
            <p:cNvSpPr txBox="1">
              <a:spLocks noChangeArrowheads="1"/>
            </p:cNvSpPr>
            <p:nvPr/>
          </p:nvSpPr>
          <p:spPr bwMode="auto">
            <a:xfrm>
              <a:off x="3360" y="3744"/>
              <a:ext cx="62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800">
                  <a:solidFill>
                    <a:srgbClr val="FFFFFF"/>
                  </a:solidFill>
                  <a:latin typeface="Times New Roman" panose="02020603050405020304" pitchFamily="18" charset="0"/>
                </a:rPr>
                <a:t>herfst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973816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7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7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7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7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7010" grpId="0" autoUpdateAnimBg="0"/>
      <p:bldP spid="106701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8034" name="Picture 2" descr="C:\Mijn documenten\planten s t u\symphoricarpos cheanultii vruch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752601"/>
            <a:ext cx="5715000" cy="37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035" name="Picture 3" descr="C:\Mijn documenten\kea2\symphoricarpos chenaultii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2816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803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915400" cy="762000"/>
          </a:xfrm>
          <a:noFill/>
          <a:ln/>
        </p:spPr>
        <p:txBody>
          <a:bodyPr/>
          <a:lstStyle/>
          <a:p>
            <a:pPr algn="r"/>
            <a:r>
              <a:rPr lang="nl-NL" altLang="nl-NL" dirty="0" err="1"/>
              <a:t>Symphoricarpos</a:t>
            </a:r>
            <a:r>
              <a:rPr lang="nl-NL" altLang="nl-NL" dirty="0"/>
              <a:t> </a:t>
            </a:r>
            <a:r>
              <a:rPr lang="nl-NL" altLang="nl-NL" dirty="0" err="1"/>
              <a:t>chenaultii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94875518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8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8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8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03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6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1600200" cy="533400"/>
          </a:xfrm>
          <a:noFill/>
          <a:ln/>
        </p:spPr>
        <p:txBody>
          <a:bodyPr/>
          <a:lstStyle/>
          <a:p>
            <a:r>
              <a:rPr lang="nl-NL" altLang="nl-NL" sz="1200" dirty="0" err="1">
                <a:solidFill>
                  <a:schemeClr val="bg1"/>
                </a:solidFill>
              </a:rPr>
              <a:t>Syringa</a:t>
            </a:r>
            <a:r>
              <a:rPr lang="nl-NL" altLang="nl-NL" sz="1200" dirty="0">
                <a:solidFill>
                  <a:schemeClr val="bg1"/>
                </a:solidFill>
              </a:rPr>
              <a:t> vulgaris blad</a:t>
            </a:r>
          </a:p>
        </p:txBody>
      </p:sp>
      <p:pic>
        <p:nvPicPr>
          <p:cNvPr id="1070082" name="Picture 2" descr="C:\Mijn documenten\kea2\syringa vulgari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20383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083" name="Picture 3" descr="C:\Mijn documenten\kea2\syringa vulgari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3276601"/>
            <a:ext cx="20955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084" name="Picture 4" descr="C:\Mijn documenten\kea2\syringa vulgaris ta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1" y="304801"/>
            <a:ext cx="6581775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085" name="Picture 5" descr="C:\Mijn documenten\planten s t u\syvu7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52401"/>
            <a:ext cx="8305800" cy="653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27948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7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lauw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332</Words>
  <Application>Microsoft Office PowerPoint</Application>
  <PresentationFormat>Breedbeeld</PresentationFormat>
  <Paragraphs>140</Paragraphs>
  <Slides>44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Standaardontwerp</vt:lpstr>
      <vt:lpstr>Office Theme</vt:lpstr>
      <vt:lpstr>Stoffels Sorbus- Wisteria</vt:lpstr>
      <vt:lpstr>Sorbus aucuparia blad, bloei, vrucht</vt:lpstr>
      <vt:lpstr>Sorbus aucuparia vrucht, boom</vt:lpstr>
      <vt:lpstr>Sorbus aucuparia</vt:lpstr>
      <vt:lpstr>Synphoricarpos albus blad, twijg</vt:lpstr>
      <vt:lpstr>Synphoricarpos albus bloei, vrucht</vt:lpstr>
      <vt:lpstr>Symphoricarpos albus var. laevigatus</vt:lpstr>
      <vt:lpstr>Symphoricarpos chenaultii</vt:lpstr>
      <vt:lpstr>Syringa vulgaris blad</vt:lpstr>
      <vt:lpstr>Syringa vulgaris bloei, vrucht</vt:lpstr>
      <vt:lpstr>Syringa vulgaris</vt:lpstr>
      <vt:lpstr>Tamarix tetrandra</vt:lpstr>
      <vt:lpstr>PowerPoint-presentatie</vt:lpstr>
      <vt:lpstr>Taxodium distichum</vt:lpstr>
      <vt:lpstr>Tilia cordata, blad, boom</vt:lpstr>
      <vt:lpstr>Tilia cordata</vt:lpstr>
      <vt:lpstr>Tilia tomentosa, blad, boom</vt:lpstr>
      <vt:lpstr>Tilia tomentosa ‘Brabant’</vt:lpstr>
      <vt:lpstr>Tilia platyphyllos blad, vrucht, boom</vt:lpstr>
      <vt:lpstr>Tilia platyphyllos</vt:lpstr>
      <vt:lpstr>Tilia overzicht</vt:lpstr>
      <vt:lpstr>Ulmus x holl. ‘Wredei’ blad</vt:lpstr>
      <vt:lpstr> Ulmus carpinifolia ‘Wredei’ </vt:lpstr>
      <vt:lpstr>Viburnum x bodnantense blad, bloem</vt:lpstr>
      <vt:lpstr>Viburnum x bodnantense vrucht</vt:lpstr>
      <vt:lpstr>Viburnum x bodnantense ‘Dawn’</vt:lpstr>
      <vt:lpstr>Viburnum davidii</vt:lpstr>
      <vt:lpstr>Viburnum opulus blad</vt:lpstr>
      <vt:lpstr>Viburnum opulus bloem, vrucht</vt:lpstr>
      <vt:lpstr>Viburnum opulus</vt:lpstr>
      <vt:lpstr>Viburnum opulus ‘Roseum’</vt:lpstr>
      <vt:lpstr>Viburnum rhytidophyllum blad, bloem</vt:lpstr>
      <vt:lpstr>Viburnum rhytidophyllum</vt:lpstr>
      <vt:lpstr>Vitis vinifera blad</vt:lpstr>
      <vt:lpstr>Vitis vinifera bloei, vrucht, rank</vt:lpstr>
      <vt:lpstr>Vitis vinifera klimwerk</vt:lpstr>
      <vt:lpstr>Vitis vinifera</vt:lpstr>
      <vt:lpstr>Weigela blad, bloei</vt:lpstr>
      <vt:lpstr>Weigela florida</vt:lpstr>
      <vt:lpstr>Weigela florida ‘NanaVariegata’</vt:lpstr>
      <vt:lpstr>Weigela florida ‘Purpurea’</vt:lpstr>
      <vt:lpstr>Wisteria sinensis blad</vt:lpstr>
      <vt:lpstr>Wisteria sinensis bloei</vt:lpstr>
      <vt:lpstr>Wisteria sinenis</vt:lpstr>
    </vt:vector>
  </TitlesOfParts>
  <Company>De Groene Welle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laptop</cp:lastModifiedBy>
  <cp:revision>4</cp:revision>
  <dcterms:created xsi:type="dcterms:W3CDTF">2018-03-06T18:27:08Z</dcterms:created>
  <dcterms:modified xsi:type="dcterms:W3CDTF">2018-03-06T18:45:22Z</dcterms:modified>
</cp:coreProperties>
</file>